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7" r:id="rId1"/>
  </p:sldMasterIdLst>
  <p:notesMasterIdLst>
    <p:notesMasterId r:id="rId18"/>
  </p:notesMasterIdLst>
  <p:sldIdLst>
    <p:sldId id="277" r:id="rId2"/>
    <p:sldId id="281" r:id="rId3"/>
    <p:sldId id="278" r:id="rId4"/>
    <p:sldId id="279" r:id="rId5"/>
    <p:sldId id="280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9900"/>
    <a:srgbClr val="FF0000"/>
    <a:srgbClr val="FF3300"/>
    <a:srgbClr val="0066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7" autoAdjust="0"/>
    <p:restoredTop sz="94660"/>
  </p:normalViewPr>
  <p:slideViewPr>
    <p:cSldViewPr>
      <p:cViewPr varScale="1">
        <p:scale>
          <a:sx n="74" d="100"/>
          <a:sy n="74" d="100"/>
        </p:scale>
        <p:origin x="-105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endParaRPr lang="en-US"/>
          </a:p>
        </p:txBody>
      </p:sp>
      <p:sp>
        <p:nvSpPr>
          <p:cNvPr id="70660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706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706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706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20EC6F91-FEA9-4065-95F0-502FE7844BE0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79D08CF-43AB-43A7-954B-55AB3A10BE29}" type="slidenum">
              <a:rPr lang="en-US"/>
              <a:pPr/>
              <a:t>4</a:t>
            </a:fld>
            <a:endParaRPr lang="en-US"/>
          </a:p>
        </p:txBody>
      </p:sp>
      <p:sp>
        <p:nvSpPr>
          <p:cNvPr id="8089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77D8A27-7BC9-4E44-98F6-74C00AAA75C6}" type="slidenum">
              <a:rPr lang="en-US"/>
              <a:pPr/>
              <a:t>5</a:t>
            </a:fld>
            <a:endParaRPr lang="en-US"/>
          </a:p>
        </p:txBody>
      </p:sp>
      <p:sp>
        <p:nvSpPr>
          <p:cNvPr id="8294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Group 2"/>
          <p:cNvGrpSpPr>
            <a:grpSpLocks/>
          </p:cNvGrpSpPr>
          <p:nvPr/>
        </p:nvGrpSpPr>
        <p:grpSpPr bwMode="auto">
          <a:xfrm>
            <a:off x="1658938" y="1600200"/>
            <a:ext cx="6837362" cy="3200400"/>
            <a:chOff x="1045" y="1008"/>
            <a:chExt cx="4307" cy="2016"/>
          </a:xfrm>
        </p:grpSpPr>
        <p:sp>
          <p:nvSpPr>
            <p:cNvPr id="25603" name="Oval 3"/>
            <p:cNvSpPr>
              <a:spLocks noChangeArrowheads="1"/>
            </p:cNvSpPr>
            <p:nvPr/>
          </p:nvSpPr>
          <p:spPr bwMode="hidden">
            <a:xfrm flipH="1">
              <a:off x="4392" y="1008"/>
              <a:ext cx="960" cy="96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/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25604" name="Oval 4"/>
            <p:cNvSpPr>
              <a:spLocks noChangeArrowheads="1"/>
            </p:cNvSpPr>
            <p:nvPr/>
          </p:nvSpPr>
          <p:spPr bwMode="hidden">
            <a:xfrm flipH="1">
              <a:off x="3264" y="1008"/>
              <a:ext cx="960" cy="96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/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25605" name="Oval 5"/>
            <p:cNvSpPr>
              <a:spLocks noChangeArrowheads="1"/>
            </p:cNvSpPr>
            <p:nvPr/>
          </p:nvSpPr>
          <p:spPr bwMode="hidden">
            <a:xfrm flipH="1">
              <a:off x="2136" y="1008"/>
              <a:ext cx="960" cy="960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/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25606" name="Oval 6"/>
            <p:cNvSpPr>
              <a:spLocks noChangeArrowheads="1"/>
            </p:cNvSpPr>
            <p:nvPr/>
          </p:nvSpPr>
          <p:spPr bwMode="hidden">
            <a:xfrm flipH="1">
              <a:off x="2136" y="2064"/>
              <a:ext cx="960" cy="960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/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25607" name="Oval 7"/>
            <p:cNvSpPr>
              <a:spLocks noChangeArrowheads="1"/>
            </p:cNvSpPr>
            <p:nvPr/>
          </p:nvSpPr>
          <p:spPr bwMode="hidden">
            <a:xfrm flipH="1">
              <a:off x="1045" y="2064"/>
              <a:ext cx="960" cy="96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/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25608" name="Oval 8"/>
            <p:cNvSpPr>
              <a:spLocks noChangeArrowheads="1"/>
            </p:cNvSpPr>
            <p:nvPr/>
          </p:nvSpPr>
          <p:spPr bwMode="hidden">
            <a:xfrm flipH="1">
              <a:off x="4392" y="2064"/>
              <a:ext cx="960" cy="960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/>
              <a:endParaRPr lang="en-US" sz="2400">
                <a:latin typeface="Times New Roman" pitchFamily="18" charset="0"/>
              </a:endParaRPr>
            </a:p>
          </p:txBody>
        </p:sp>
      </p:grpSp>
      <p:sp>
        <p:nvSpPr>
          <p:cNvPr id="25609" name="Rectangle 9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17B4C5C8-3F41-4334-866D-7FA184F6095F}" type="datetime1">
              <a:rPr lang="en-GB"/>
              <a:pPr/>
              <a:t>16/09/2009</a:t>
            </a:fld>
            <a:endParaRPr lang="en-US"/>
          </a:p>
        </p:txBody>
      </p:sp>
      <p:sp>
        <p:nvSpPr>
          <p:cNvPr id="25610" name="Rectangle 10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Presented By J. Mills-Dadson</a:t>
            </a:r>
          </a:p>
        </p:txBody>
      </p:sp>
      <p:sp>
        <p:nvSpPr>
          <p:cNvPr id="25611" name="Rectangle 11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BF5042B8-DB03-4603-A1B3-3C2695A003C9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25612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685800" y="1219200"/>
            <a:ext cx="7772400" cy="1933575"/>
          </a:xfrm>
        </p:spPr>
        <p:txBody>
          <a:bodyPr anchor="b"/>
          <a:lstStyle>
            <a:lvl1pPr algn="r">
              <a:defRPr sz="4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5613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2057400" y="3505200"/>
            <a:ext cx="6400800" cy="17526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12" grpId="0"/>
      <p:bldP spid="25613" grpId="0" build="p">
        <p:tmplLst>
          <p:tmpl lvl="1">
            <p:tnLst>
              <p:par>
                <p:cTn presetID="12" presetClass="entr" presetSubtype="4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6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slide(fromBottom)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256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E61F961-8A1F-4EF0-8860-AAD2BC0C8D4A}" type="datetime1">
              <a:rPr lang="en-GB"/>
              <a:pPr/>
              <a:t>16/09/2009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Presented By J. Mills-Dadson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F62176-C7D3-4FC3-9B9C-EC6C7073795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62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62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AFD752F-3072-4350-8412-780AB0D38AB2}" type="datetime1">
              <a:rPr lang="en-GB"/>
              <a:pPr/>
              <a:t>16/09/2009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Presented By J. Mills-Dadson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045F84-E297-4B4F-A268-C5236561D89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42778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D97678F9-222E-4FC8-84BE-1AE5EC32684F}" type="datetime1">
              <a:rPr lang="en-GB"/>
              <a:pPr/>
              <a:t>16/09/2009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42778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Presented By J. Mills-Dadson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42778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54425C9D-793E-4F1F-9973-06F194EB98C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429FB90-00C0-48A6-B838-545F2E5A9FB7}" type="datetime1">
              <a:rPr lang="en-GB"/>
              <a:pPr/>
              <a:t>16/09/2009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Presented By J. Mills-Dadson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F53989-5310-4FDE-862D-B53F7C3B73D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C4D87DE-B17D-4AEB-A568-A506217025F7}" type="datetime1">
              <a:rPr lang="en-GB"/>
              <a:pPr/>
              <a:t>16/09/2009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Presented By J. Mills-Dadson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761A7E-FCEA-46B9-B159-705F720D611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D4E4469-A059-4DC9-867C-ED6BEFBD75B6}" type="datetime1">
              <a:rPr lang="en-GB"/>
              <a:pPr/>
              <a:t>16/09/2009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Presented By J. Mills-Dadson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1E954F-CEB3-4B43-900F-C08C89AF8B9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09BDA51-3B52-4C90-9DA6-85C795D40038}" type="datetime1">
              <a:rPr lang="en-GB"/>
              <a:pPr/>
              <a:t>16/09/2009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Presented By J. Mills-Dadson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6F2684-C6CE-44F6-A8B4-1EF989352BF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DD15A4A-68EF-47E5-9CB8-2F0142074953}" type="datetime1">
              <a:rPr lang="en-GB"/>
              <a:pPr/>
              <a:t>16/09/2009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Presented By J. Mills-Dadson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E3900F-17D0-4F4B-B296-30D3BC1859C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F02225F-A00D-4BC6-9EA2-A2875A23F947}" type="datetime1">
              <a:rPr lang="en-GB"/>
              <a:pPr/>
              <a:t>16/09/2009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Presented By J. Mills-Dadson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637770-04B6-44C2-9635-F9BDE287CF7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901DFA9-3D77-48F6-9057-78DB4C21651A}" type="datetime1">
              <a:rPr lang="en-GB"/>
              <a:pPr/>
              <a:t>16/09/2009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Presented By J. Mills-Dadson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722C39-361F-4D40-8940-5D81725D4CF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80A0BD2-F2FB-4A6E-AC81-FF49DC01AEFA}" type="datetime1">
              <a:rPr lang="en-GB"/>
              <a:pPr/>
              <a:t>16/09/2009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Presented By J. Mills-Dadson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5FE894-BCFA-4A8B-B6AB-986031B96A3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audio" Target="../media/audio2.wav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Group 2"/>
          <p:cNvGrpSpPr>
            <a:grpSpLocks/>
          </p:cNvGrpSpPr>
          <p:nvPr/>
        </p:nvGrpSpPr>
        <p:grpSpPr bwMode="auto">
          <a:xfrm>
            <a:off x="1071563" y="304800"/>
            <a:ext cx="7615237" cy="1106488"/>
            <a:chOff x="675" y="192"/>
            <a:chExt cx="4797" cy="697"/>
          </a:xfrm>
        </p:grpSpPr>
        <p:sp>
          <p:nvSpPr>
            <p:cNvPr id="24579" name="Oval 3"/>
            <p:cNvSpPr>
              <a:spLocks noChangeArrowheads="1"/>
            </p:cNvSpPr>
            <p:nvPr/>
          </p:nvSpPr>
          <p:spPr bwMode="hidden">
            <a:xfrm flipH="1">
              <a:off x="3067" y="192"/>
              <a:ext cx="696" cy="696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/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24580" name="Oval 4"/>
            <p:cNvSpPr>
              <a:spLocks noChangeArrowheads="1"/>
            </p:cNvSpPr>
            <p:nvPr/>
          </p:nvSpPr>
          <p:spPr bwMode="hidden">
            <a:xfrm flipH="1">
              <a:off x="4777" y="192"/>
              <a:ext cx="695" cy="696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/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24581" name="Oval 5"/>
            <p:cNvSpPr>
              <a:spLocks noChangeArrowheads="1"/>
            </p:cNvSpPr>
            <p:nvPr/>
          </p:nvSpPr>
          <p:spPr bwMode="hidden">
            <a:xfrm flipH="1">
              <a:off x="675" y="193"/>
              <a:ext cx="695" cy="696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/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24582" name="Oval 6"/>
            <p:cNvSpPr>
              <a:spLocks noChangeArrowheads="1"/>
            </p:cNvSpPr>
            <p:nvPr/>
          </p:nvSpPr>
          <p:spPr bwMode="hidden">
            <a:xfrm flipH="1">
              <a:off x="3984" y="192"/>
              <a:ext cx="695" cy="696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/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24583" name="Oval 7"/>
            <p:cNvSpPr>
              <a:spLocks noChangeArrowheads="1"/>
            </p:cNvSpPr>
            <p:nvPr/>
          </p:nvSpPr>
          <p:spPr bwMode="hidden">
            <a:xfrm flipH="1">
              <a:off x="1486" y="192"/>
              <a:ext cx="695" cy="696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/>
              <a:endParaRPr lang="en-US" sz="2400">
                <a:latin typeface="Times New Roman" pitchFamily="18" charset="0"/>
              </a:endParaRPr>
            </a:p>
          </p:txBody>
        </p:sp>
      </p:grpSp>
      <p:sp>
        <p:nvSpPr>
          <p:cNvPr id="24584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4585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2778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/>
            </a:lvl1pPr>
          </a:lstStyle>
          <a:p>
            <a:fld id="{FBABB4AD-0D85-476A-9523-ECAE79E69001}" type="datetime1">
              <a:rPr lang="en-GB"/>
              <a:pPr/>
              <a:t>16/09/2009</a:t>
            </a:fld>
            <a:endParaRPr lang="en-US"/>
          </a:p>
        </p:txBody>
      </p:sp>
      <p:sp>
        <p:nvSpPr>
          <p:cNvPr id="24586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2778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/>
            </a:lvl1pPr>
          </a:lstStyle>
          <a:p>
            <a:r>
              <a:rPr lang="en-US"/>
              <a:t>Presented By J. Mills-Dadson</a:t>
            </a:r>
          </a:p>
        </p:txBody>
      </p:sp>
      <p:sp>
        <p:nvSpPr>
          <p:cNvPr id="24587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2778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8BFA097D-8A4E-42E3-B4F5-ED462D7D0BF2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24588" name="Rectangle 1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4590" name="AutoShape 14">
            <a:hlinkClick r:id="" action="ppaction://hlinkshowjump?jump=previousslide" highlightClick="1">
              <a:snd r:embed="rId14" name="applause.wav"/>
            </a:hlinkClick>
          </p:cNvPr>
          <p:cNvSpPr>
            <a:spLocks noChangeArrowheads="1"/>
          </p:cNvSpPr>
          <p:nvPr userDrawn="1"/>
        </p:nvSpPr>
        <p:spPr bwMode="auto">
          <a:xfrm>
            <a:off x="468313" y="260350"/>
            <a:ext cx="1042987" cy="433388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24591" name="AutoShape 15">
            <a:hlinkClick r:id="" action="ppaction://hlinkshowjump?jump=nextslide" highlightClick="1">
              <a:snd r:embed="rId15" name="breeze.wav"/>
            </a:hlinkClick>
          </p:cNvPr>
          <p:cNvSpPr>
            <a:spLocks noChangeArrowheads="1"/>
          </p:cNvSpPr>
          <p:nvPr userDrawn="1"/>
        </p:nvSpPr>
        <p:spPr bwMode="auto">
          <a:xfrm>
            <a:off x="7667625" y="260350"/>
            <a:ext cx="1042988" cy="431800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</p:sldLayoutIdLst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4" grpId="0" build="p">
        <p:tmplLst>
          <p:tmpl lvl="1">
            <p:tnLst>
              <p:par>
                <p:cTn presetID="12" presetClass="entr" presetSubtype="4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58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slide(fromBottom)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24584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58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slide(fromBottom)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24584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58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slide(fromBottom)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24584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58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slide(fromBottom)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24584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58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slide(fromBottom)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2458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4588" grpId="0"/>
    </p:bldLst>
  </p:timing>
  <p:hf hdr="0"/>
  <p:txStyles>
    <p:titleStyle>
      <a:lvl1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¡"/>
        <a:defRPr sz="27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l"/>
        <a:defRPr sz="23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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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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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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D637D-2B03-42EF-A322-CEDAC4B8FD4E}" type="datetime1">
              <a:rPr lang="en-GB"/>
              <a:pPr/>
              <a:t>16/09/2009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Presented By J. Mills-Dadson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563D4-67EF-4E97-B670-606C2C377BEC}" type="slidenum">
              <a:rPr lang="en-US"/>
              <a:pPr/>
              <a:t>1</a:t>
            </a:fld>
            <a:endParaRPr lang="en-US"/>
          </a:p>
        </p:txBody>
      </p:sp>
      <p:sp>
        <p:nvSpPr>
          <p:cNvPr id="6861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b="1">
                <a:solidFill>
                  <a:srgbClr val="FF0000"/>
                </a:solidFill>
                <a:latin typeface="Garamond" pitchFamily="18" charset="0"/>
              </a:rPr>
              <a:t>Linear Graphs</a:t>
            </a:r>
            <a:endParaRPr lang="en-US" b="1">
              <a:solidFill>
                <a:srgbClr val="FF0000"/>
              </a:solidFill>
              <a:latin typeface="Garamond" pitchFamily="18" charset="0"/>
            </a:endParaRPr>
          </a:p>
        </p:txBody>
      </p:sp>
      <p:sp>
        <p:nvSpPr>
          <p:cNvPr id="6861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250825" y="1125538"/>
            <a:ext cx="8686800" cy="511175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GB" b="1">
                <a:latin typeface="Garamond" pitchFamily="18" charset="0"/>
              </a:rPr>
              <a:t>Objectives</a:t>
            </a:r>
            <a:r>
              <a:rPr lang="en-GB">
                <a:latin typeface="Garamond" pitchFamily="18" charset="0"/>
              </a:rPr>
              <a:t>: by the end of the lesson, students should be able to:</a:t>
            </a:r>
          </a:p>
          <a:p>
            <a:pPr lvl="1">
              <a:lnSpc>
                <a:spcPct val="90000"/>
              </a:lnSpc>
            </a:pPr>
            <a:r>
              <a:rPr lang="en-US">
                <a:solidFill>
                  <a:srgbClr val="0066FF"/>
                </a:solidFill>
                <a:latin typeface="Garamond" pitchFamily="18" charset="0"/>
              </a:rPr>
              <a:t>generate coordinate pairs that satisfy a simple linear rule </a:t>
            </a:r>
          </a:p>
          <a:p>
            <a:pPr lvl="1">
              <a:lnSpc>
                <a:spcPct val="90000"/>
              </a:lnSpc>
            </a:pPr>
            <a:r>
              <a:rPr lang="en-GB">
                <a:latin typeface="Garamond" pitchFamily="18" charset="0"/>
              </a:rPr>
              <a:t>plot the graphs given explicitly in terms of x.</a:t>
            </a:r>
            <a:r>
              <a:rPr lang="en-US">
                <a:latin typeface="Garamond" pitchFamily="18" charset="0"/>
              </a:rPr>
              <a:t> </a:t>
            </a:r>
          </a:p>
          <a:p>
            <a:pPr lvl="1">
              <a:lnSpc>
                <a:spcPct val="90000"/>
              </a:lnSpc>
            </a:pPr>
            <a:endParaRPr lang="en-GB">
              <a:latin typeface="Garamond" pitchFamily="18" charset="0"/>
            </a:endParaRPr>
          </a:p>
          <a:p>
            <a:pPr>
              <a:lnSpc>
                <a:spcPct val="90000"/>
              </a:lnSpc>
            </a:pPr>
            <a:r>
              <a:rPr lang="en-GB" b="1">
                <a:solidFill>
                  <a:srgbClr val="FF3300"/>
                </a:solidFill>
                <a:latin typeface="Garamond" pitchFamily="18" charset="0"/>
              </a:rPr>
              <a:t>Success Criteria</a:t>
            </a:r>
            <a:r>
              <a:rPr lang="en-GB">
                <a:solidFill>
                  <a:srgbClr val="FF3300"/>
                </a:solidFill>
                <a:latin typeface="Garamond" pitchFamily="18" charset="0"/>
              </a:rPr>
              <a:t>: students should be able to generate coordinate pairs from E.g.: y = 2x </a:t>
            </a:r>
          </a:p>
          <a:p>
            <a:pPr>
              <a:lnSpc>
                <a:spcPct val="90000"/>
              </a:lnSpc>
            </a:pPr>
            <a:endParaRPr lang="en-GB">
              <a:solidFill>
                <a:srgbClr val="FF3300"/>
              </a:solidFill>
              <a:latin typeface="Garamond" pitchFamily="18" charset="0"/>
            </a:endParaRPr>
          </a:p>
          <a:p>
            <a:pPr>
              <a:lnSpc>
                <a:spcPct val="90000"/>
              </a:lnSpc>
            </a:pPr>
            <a:r>
              <a:rPr lang="en-GB" sz="3000" b="1">
                <a:solidFill>
                  <a:srgbClr val="0066FF"/>
                </a:solidFill>
                <a:latin typeface="Garamond" pitchFamily="18" charset="0"/>
              </a:rPr>
              <a:t>Keywords</a:t>
            </a:r>
            <a:r>
              <a:rPr lang="en-GB" sz="3000">
                <a:solidFill>
                  <a:srgbClr val="0066FF"/>
                </a:solidFill>
                <a:latin typeface="Garamond" pitchFamily="18" charset="0"/>
              </a:rPr>
              <a:t>: substitute, intercept, gradient, origin,</a:t>
            </a:r>
          </a:p>
          <a:p>
            <a:pPr lvl="1">
              <a:lnSpc>
                <a:spcPct val="90000"/>
              </a:lnSpc>
            </a:pPr>
            <a:r>
              <a:rPr lang="en-GB" sz="2400">
                <a:solidFill>
                  <a:srgbClr val="0066FF"/>
                </a:solidFill>
                <a:latin typeface="Garamond" pitchFamily="18" charset="0"/>
              </a:rPr>
              <a:t>parallel</a:t>
            </a:r>
            <a:endParaRPr lang="en-US" sz="2400">
              <a:solidFill>
                <a:srgbClr val="0066FF"/>
              </a:solidFill>
              <a:latin typeface="Garamon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805BFA-9E12-485E-882F-79B0F530C264}" type="datetime1">
              <a:rPr lang="en-GB"/>
              <a:pPr/>
              <a:t>16/09/2009</a:t>
            </a:fld>
            <a:endParaRPr lang="en-US"/>
          </a:p>
        </p:txBody>
      </p:sp>
      <p:sp>
        <p:nvSpPr>
          <p:cNvPr id="2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Presented By J. Mills-Dadson</a:t>
            </a:r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5A1C5F-AEC9-4895-93AC-8A4BD81068E3}" type="slidenum">
              <a:rPr lang="en-US"/>
              <a:pPr/>
              <a:t>10</a:t>
            </a:fld>
            <a:endParaRPr lang="en-US"/>
          </a:p>
        </p:txBody>
      </p:sp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11125" y="3789363"/>
            <a:ext cx="9652000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43" name="Picture 3" descr="casestudies_hothous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7938" y="0"/>
            <a:ext cx="9144001" cy="4437063"/>
          </a:xfrm>
          <a:prstGeom prst="rect">
            <a:avLst/>
          </a:prstGeom>
          <a:noFill/>
        </p:spPr>
      </p:pic>
      <p:sp>
        <p:nvSpPr>
          <p:cNvPr id="61444" name="AutoShape 4"/>
          <p:cNvSpPr>
            <a:spLocks noChangeArrowheads="1"/>
          </p:cNvSpPr>
          <p:nvPr/>
        </p:nvSpPr>
        <p:spPr bwMode="auto">
          <a:xfrm>
            <a:off x="323850" y="4076700"/>
            <a:ext cx="8135938" cy="898525"/>
          </a:xfrm>
          <a:prstGeom prst="flowChartPreparation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2000" b="1">
                <a:latin typeface="Garamond" pitchFamily="18" charset="0"/>
              </a:rPr>
              <a:t>Which pair of linear graphs have the same gradient (slope)?</a:t>
            </a:r>
            <a:endParaRPr lang="en-US" sz="2000" b="1">
              <a:latin typeface="Garamond" pitchFamily="18" charset="0"/>
            </a:endParaRPr>
          </a:p>
        </p:txBody>
      </p:sp>
      <p:sp>
        <p:nvSpPr>
          <p:cNvPr id="61445" name="AutoShape 5"/>
          <p:cNvSpPr>
            <a:spLocks noChangeArrowheads="1"/>
          </p:cNvSpPr>
          <p:nvPr/>
        </p:nvSpPr>
        <p:spPr bwMode="auto">
          <a:xfrm>
            <a:off x="106363" y="5084763"/>
            <a:ext cx="4465637" cy="609600"/>
          </a:xfrm>
          <a:prstGeom prst="flowChartPreparation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                     A     y = 2x + 1   &amp;    y = 3x + 1                     </a:t>
            </a:r>
            <a:endParaRPr lang="en-US" sz="2000" b="1">
              <a:latin typeface="Garamond" pitchFamily="18" charset="0"/>
            </a:endParaRPr>
          </a:p>
        </p:txBody>
      </p:sp>
      <p:sp>
        <p:nvSpPr>
          <p:cNvPr id="61446" name="AutoShape 6"/>
          <p:cNvSpPr>
            <a:spLocks noChangeArrowheads="1"/>
          </p:cNvSpPr>
          <p:nvPr/>
        </p:nvSpPr>
        <p:spPr bwMode="auto">
          <a:xfrm>
            <a:off x="4645025" y="5084763"/>
            <a:ext cx="4319588" cy="609600"/>
          </a:xfrm>
          <a:prstGeom prst="flowChartPreparation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B    y = 3x +2  &amp; y = 3x +3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61447" name="AutoShape 7"/>
          <p:cNvSpPr>
            <a:spLocks noChangeArrowheads="1"/>
          </p:cNvSpPr>
          <p:nvPr/>
        </p:nvSpPr>
        <p:spPr bwMode="auto">
          <a:xfrm>
            <a:off x="4716463" y="5734050"/>
            <a:ext cx="4248150" cy="609600"/>
          </a:xfrm>
          <a:prstGeom prst="flowChartPreparation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2000" b="1">
                <a:latin typeface="Garamond" pitchFamily="18" charset="0"/>
              </a:rPr>
              <a:t>D    all of the above      </a:t>
            </a:r>
            <a:endParaRPr lang="en-US" sz="2000" b="1">
              <a:latin typeface="Garamond" pitchFamily="18" charset="0"/>
            </a:endParaRPr>
          </a:p>
        </p:txBody>
      </p:sp>
      <p:sp>
        <p:nvSpPr>
          <p:cNvPr id="61448" name="Rectangle 8"/>
          <p:cNvSpPr>
            <a:spLocks noChangeArrowheads="1"/>
          </p:cNvSpPr>
          <p:nvPr/>
        </p:nvSpPr>
        <p:spPr bwMode="auto">
          <a:xfrm>
            <a:off x="8101013" y="115888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1,000,000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61449" name="Rectangle 9"/>
          <p:cNvSpPr>
            <a:spLocks noChangeArrowheads="1"/>
          </p:cNvSpPr>
          <p:nvPr/>
        </p:nvSpPr>
        <p:spPr bwMode="auto">
          <a:xfrm>
            <a:off x="8101013" y="547688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900,000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61450" name="Rectangle 10"/>
          <p:cNvSpPr>
            <a:spLocks noChangeArrowheads="1"/>
          </p:cNvSpPr>
          <p:nvPr/>
        </p:nvSpPr>
        <p:spPr bwMode="auto">
          <a:xfrm>
            <a:off x="8101013" y="981075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800,000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61451" name="Rectangle 11"/>
          <p:cNvSpPr>
            <a:spLocks noChangeArrowheads="1"/>
          </p:cNvSpPr>
          <p:nvPr/>
        </p:nvSpPr>
        <p:spPr bwMode="auto">
          <a:xfrm>
            <a:off x="8101013" y="1412875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700,000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61452" name="Rectangle 12"/>
          <p:cNvSpPr>
            <a:spLocks noChangeArrowheads="1"/>
          </p:cNvSpPr>
          <p:nvPr/>
        </p:nvSpPr>
        <p:spPr bwMode="auto">
          <a:xfrm>
            <a:off x="8101013" y="1844675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600,000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61453" name="Rectangle 13"/>
          <p:cNvSpPr>
            <a:spLocks noChangeArrowheads="1"/>
          </p:cNvSpPr>
          <p:nvPr/>
        </p:nvSpPr>
        <p:spPr bwMode="auto">
          <a:xfrm>
            <a:off x="8101013" y="2276475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500,000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61454" name="Rectangle 14"/>
          <p:cNvSpPr>
            <a:spLocks noChangeArrowheads="1"/>
          </p:cNvSpPr>
          <p:nvPr/>
        </p:nvSpPr>
        <p:spPr bwMode="auto">
          <a:xfrm>
            <a:off x="8101013" y="2709863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400,000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61455" name="Rectangle 15"/>
          <p:cNvSpPr>
            <a:spLocks noChangeArrowheads="1"/>
          </p:cNvSpPr>
          <p:nvPr/>
        </p:nvSpPr>
        <p:spPr bwMode="auto">
          <a:xfrm>
            <a:off x="8101013" y="3141663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300,000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61456" name="Rectangle 16"/>
          <p:cNvSpPr>
            <a:spLocks noChangeArrowheads="1"/>
          </p:cNvSpPr>
          <p:nvPr/>
        </p:nvSpPr>
        <p:spPr bwMode="auto">
          <a:xfrm>
            <a:off x="8101013" y="3573463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200,000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61457" name="Rectangle 17"/>
          <p:cNvSpPr>
            <a:spLocks noChangeArrowheads="1"/>
          </p:cNvSpPr>
          <p:nvPr/>
        </p:nvSpPr>
        <p:spPr bwMode="auto">
          <a:xfrm>
            <a:off x="8101013" y="4005263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100,000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61458" name="AutoShape 18"/>
          <p:cNvSpPr>
            <a:spLocks noChangeArrowheads="1"/>
          </p:cNvSpPr>
          <p:nvPr/>
        </p:nvSpPr>
        <p:spPr bwMode="auto">
          <a:xfrm>
            <a:off x="73025" y="5734050"/>
            <a:ext cx="4570413" cy="609600"/>
          </a:xfrm>
          <a:prstGeom prst="flowChartPreparation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C     y = x - 2   &amp;   y = 2x + 5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61459" name="Text Box 19"/>
          <p:cNvSpPr txBox="1">
            <a:spLocks noChangeArrowheads="1"/>
          </p:cNvSpPr>
          <p:nvPr/>
        </p:nvSpPr>
        <p:spPr bwMode="auto">
          <a:xfrm>
            <a:off x="3759200" y="-26988"/>
            <a:ext cx="1965325" cy="762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sz="4400" b="1">
                <a:solidFill>
                  <a:schemeClr val="bg1"/>
                </a:solidFill>
                <a:latin typeface="Garamond" pitchFamily="18" charset="0"/>
              </a:rPr>
              <a:t>Plenary</a:t>
            </a:r>
            <a:endParaRPr lang="en-US" sz="4400" b="1">
              <a:solidFill>
                <a:schemeClr val="bg1"/>
              </a:solidFill>
              <a:latin typeface="Garamond" pitchFamily="18" charset="0"/>
            </a:endParaRPr>
          </a:p>
        </p:txBody>
      </p:sp>
      <p:sp>
        <p:nvSpPr>
          <p:cNvPr id="61460" name="AutoShape 20"/>
          <p:cNvSpPr>
            <a:spLocks noChangeArrowheads="1"/>
          </p:cNvSpPr>
          <p:nvPr/>
        </p:nvSpPr>
        <p:spPr bwMode="auto">
          <a:xfrm>
            <a:off x="4572000" y="5084763"/>
            <a:ext cx="4392613" cy="609600"/>
          </a:xfrm>
          <a:prstGeom prst="flowChartPreparation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GB" b="1">
              <a:latin typeface="Garamond" pitchFamily="18" charset="0"/>
            </a:endParaRPr>
          </a:p>
          <a:p>
            <a:pPr algn="ctr"/>
            <a:r>
              <a:rPr lang="en-GB" b="1">
                <a:latin typeface="Garamond" pitchFamily="18" charset="0"/>
              </a:rPr>
              <a:t>B    y = 3x + 2  &amp;   y = 3x +3</a:t>
            </a:r>
            <a:endParaRPr lang="en-US" b="1">
              <a:latin typeface="Garamond" pitchFamily="18" charset="0"/>
            </a:endParaRPr>
          </a:p>
          <a:p>
            <a:pPr algn="ctr"/>
            <a:endParaRPr lang="en-US" b="1">
              <a:solidFill>
                <a:schemeClr val="bg1"/>
              </a:solidFill>
              <a:latin typeface="Garamond" pitchFamily="18" charset="0"/>
            </a:endParaRPr>
          </a:p>
        </p:txBody>
      </p:sp>
      <p:sp>
        <p:nvSpPr>
          <p:cNvPr id="61461" name="Rectangle 21"/>
          <p:cNvSpPr>
            <a:spLocks noChangeArrowheads="1"/>
          </p:cNvSpPr>
          <p:nvPr/>
        </p:nvSpPr>
        <p:spPr bwMode="auto">
          <a:xfrm>
            <a:off x="8101013" y="2709863"/>
            <a:ext cx="914400" cy="431800"/>
          </a:xfrm>
          <a:prstGeom prst="rect">
            <a:avLst/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400,000</a:t>
            </a:r>
            <a:endParaRPr lang="en-US" b="1">
              <a:latin typeface="Garamon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61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7225-EB11-4AA6-90D2-943E86B6A903}" type="datetime1">
              <a:rPr lang="en-GB"/>
              <a:pPr/>
              <a:t>16/09/2009</a:t>
            </a:fld>
            <a:endParaRPr lang="en-US"/>
          </a:p>
        </p:txBody>
      </p:sp>
      <p:sp>
        <p:nvSpPr>
          <p:cNvPr id="2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Presented By J. Mills-Dadson</a:t>
            </a:r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65826-A448-4CEB-8BC8-530E60B05688}" type="slidenum">
              <a:rPr lang="en-US"/>
              <a:pPr/>
              <a:t>11</a:t>
            </a:fld>
            <a:endParaRPr lang="en-US"/>
          </a:p>
        </p:txBody>
      </p:sp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11125" y="3789363"/>
            <a:ext cx="9652000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2467" name="Picture 3" descr="casestudies_hothous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7938" y="0"/>
            <a:ext cx="9144001" cy="4437063"/>
          </a:xfrm>
          <a:prstGeom prst="rect">
            <a:avLst/>
          </a:prstGeom>
          <a:noFill/>
        </p:spPr>
      </p:pic>
      <p:sp>
        <p:nvSpPr>
          <p:cNvPr id="62468" name="AutoShape 4"/>
          <p:cNvSpPr>
            <a:spLocks noChangeArrowheads="1"/>
          </p:cNvSpPr>
          <p:nvPr/>
        </p:nvSpPr>
        <p:spPr bwMode="auto">
          <a:xfrm>
            <a:off x="323850" y="4076700"/>
            <a:ext cx="8135938" cy="898525"/>
          </a:xfrm>
          <a:prstGeom prst="flowChartPreparation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2000" b="1">
                <a:latin typeface="Garamond" pitchFamily="18" charset="0"/>
              </a:rPr>
              <a:t>Look at y =x + 1. When x is 3, what would y be?</a:t>
            </a:r>
            <a:endParaRPr lang="en-US" sz="2000" b="1">
              <a:latin typeface="Garamond" pitchFamily="18" charset="0"/>
            </a:endParaRPr>
          </a:p>
        </p:txBody>
      </p:sp>
      <p:sp>
        <p:nvSpPr>
          <p:cNvPr id="62469" name="AutoShape 5"/>
          <p:cNvSpPr>
            <a:spLocks noChangeArrowheads="1"/>
          </p:cNvSpPr>
          <p:nvPr/>
        </p:nvSpPr>
        <p:spPr bwMode="auto">
          <a:xfrm>
            <a:off x="106363" y="5084763"/>
            <a:ext cx="4465637" cy="609600"/>
          </a:xfrm>
          <a:prstGeom prst="flowChartPreparation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A                      </a:t>
            </a:r>
            <a:r>
              <a:rPr lang="en-GB" sz="2000" b="1">
                <a:latin typeface="Garamond" pitchFamily="18" charset="0"/>
              </a:rPr>
              <a:t>4</a:t>
            </a:r>
            <a:endParaRPr lang="en-US" sz="2000" b="1">
              <a:latin typeface="Garamond" pitchFamily="18" charset="0"/>
            </a:endParaRPr>
          </a:p>
        </p:txBody>
      </p:sp>
      <p:sp>
        <p:nvSpPr>
          <p:cNvPr id="62470" name="AutoShape 6"/>
          <p:cNvSpPr>
            <a:spLocks noChangeArrowheads="1"/>
          </p:cNvSpPr>
          <p:nvPr/>
        </p:nvSpPr>
        <p:spPr bwMode="auto">
          <a:xfrm>
            <a:off x="4645025" y="5084763"/>
            <a:ext cx="4319588" cy="609600"/>
          </a:xfrm>
          <a:prstGeom prst="flowChartPreparation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2000" b="1">
                <a:latin typeface="Garamond" pitchFamily="18" charset="0"/>
              </a:rPr>
              <a:t>B               1</a:t>
            </a:r>
            <a:endParaRPr lang="en-US" sz="2000" b="1">
              <a:latin typeface="Garamond" pitchFamily="18" charset="0"/>
            </a:endParaRPr>
          </a:p>
        </p:txBody>
      </p:sp>
      <p:sp>
        <p:nvSpPr>
          <p:cNvPr id="62471" name="AutoShape 7"/>
          <p:cNvSpPr>
            <a:spLocks noChangeArrowheads="1"/>
          </p:cNvSpPr>
          <p:nvPr/>
        </p:nvSpPr>
        <p:spPr bwMode="auto">
          <a:xfrm>
            <a:off x="4716463" y="5734050"/>
            <a:ext cx="4248150" cy="609600"/>
          </a:xfrm>
          <a:prstGeom prst="flowChartPreparation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2000" b="1">
                <a:latin typeface="Garamond" pitchFamily="18" charset="0"/>
              </a:rPr>
              <a:t>2      </a:t>
            </a:r>
            <a:endParaRPr lang="en-US" sz="2000" b="1">
              <a:latin typeface="Garamond" pitchFamily="18" charset="0"/>
            </a:endParaRPr>
          </a:p>
        </p:txBody>
      </p:sp>
      <p:sp>
        <p:nvSpPr>
          <p:cNvPr id="62472" name="Rectangle 8"/>
          <p:cNvSpPr>
            <a:spLocks noChangeArrowheads="1"/>
          </p:cNvSpPr>
          <p:nvPr/>
        </p:nvSpPr>
        <p:spPr bwMode="auto">
          <a:xfrm>
            <a:off x="8101013" y="115888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1,000,000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62473" name="Rectangle 9"/>
          <p:cNvSpPr>
            <a:spLocks noChangeArrowheads="1"/>
          </p:cNvSpPr>
          <p:nvPr/>
        </p:nvSpPr>
        <p:spPr bwMode="auto">
          <a:xfrm>
            <a:off x="8101013" y="547688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900,000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62474" name="Rectangle 10"/>
          <p:cNvSpPr>
            <a:spLocks noChangeArrowheads="1"/>
          </p:cNvSpPr>
          <p:nvPr/>
        </p:nvSpPr>
        <p:spPr bwMode="auto">
          <a:xfrm>
            <a:off x="8101013" y="981075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800,000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62475" name="Rectangle 11"/>
          <p:cNvSpPr>
            <a:spLocks noChangeArrowheads="1"/>
          </p:cNvSpPr>
          <p:nvPr/>
        </p:nvSpPr>
        <p:spPr bwMode="auto">
          <a:xfrm>
            <a:off x="8101013" y="1412875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700,000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62476" name="Rectangle 12"/>
          <p:cNvSpPr>
            <a:spLocks noChangeArrowheads="1"/>
          </p:cNvSpPr>
          <p:nvPr/>
        </p:nvSpPr>
        <p:spPr bwMode="auto">
          <a:xfrm>
            <a:off x="8101013" y="1844675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600,000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62477" name="Rectangle 13"/>
          <p:cNvSpPr>
            <a:spLocks noChangeArrowheads="1"/>
          </p:cNvSpPr>
          <p:nvPr/>
        </p:nvSpPr>
        <p:spPr bwMode="auto">
          <a:xfrm>
            <a:off x="8101013" y="2276475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500,000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62478" name="Rectangle 14"/>
          <p:cNvSpPr>
            <a:spLocks noChangeArrowheads="1"/>
          </p:cNvSpPr>
          <p:nvPr/>
        </p:nvSpPr>
        <p:spPr bwMode="auto">
          <a:xfrm>
            <a:off x="8101013" y="2709863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400,000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62479" name="Rectangle 15"/>
          <p:cNvSpPr>
            <a:spLocks noChangeArrowheads="1"/>
          </p:cNvSpPr>
          <p:nvPr/>
        </p:nvSpPr>
        <p:spPr bwMode="auto">
          <a:xfrm>
            <a:off x="8101013" y="3141663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300,000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62480" name="Rectangle 16"/>
          <p:cNvSpPr>
            <a:spLocks noChangeArrowheads="1"/>
          </p:cNvSpPr>
          <p:nvPr/>
        </p:nvSpPr>
        <p:spPr bwMode="auto">
          <a:xfrm>
            <a:off x="8101013" y="3573463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200,000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62481" name="Rectangle 17"/>
          <p:cNvSpPr>
            <a:spLocks noChangeArrowheads="1"/>
          </p:cNvSpPr>
          <p:nvPr/>
        </p:nvSpPr>
        <p:spPr bwMode="auto">
          <a:xfrm>
            <a:off x="8101013" y="4005263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100,000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62482" name="AutoShape 18"/>
          <p:cNvSpPr>
            <a:spLocks noChangeArrowheads="1"/>
          </p:cNvSpPr>
          <p:nvPr/>
        </p:nvSpPr>
        <p:spPr bwMode="auto">
          <a:xfrm>
            <a:off x="73025" y="5734050"/>
            <a:ext cx="4570413" cy="609600"/>
          </a:xfrm>
          <a:prstGeom prst="flowChartPreparation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C                3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62483" name="Text Box 19"/>
          <p:cNvSpPr txBox="1">
            <a:spLocks noChangeArrowheads="1"/>
          </p:cNvSpPr>
          <p:nvPr/>
        </p:nvSpPr>
        <p:spPr bwMode="auto">
          <a:xfrm>
            <a:off x="3759200" y="-26988"/>
            <a:ext cx="1965325" cy="762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sz="4400" b="1">
                <a:solidFill>
                  <a:schemeClr val="bg1"/>
                </a:solidFill>
                <a:latin typeface="Garamond" pitchFamily="18" charset="0"/>
              </a:rPr>
              <a:t>Plenary</a:t>
            </a:r>
            <a:endParaRPr lang="en-US" sz="4400" b="1">
              <a:solidFill>
                <a:schemeClr val="bg1"/>
              </a:solidFill>
              <a:latin typeface="Garamond" pitchFamily="18" charset="0"/>
            </a:endParaRPr>
          </a:p>
        </p:txBody>
      </p:sp>
      <p:sp>
        <p:nvSpPr>
          <p:cNvPr id="62484" name="AutoShape 20"/>
          <p:cNvSpPr>
            <a:spLocks noChangeArrowheads="1"/>
          </p:cNvSpPr>
          <p:nvPr/>
        </p:nvSpPr>
        <p:spPr bwMode="auto">
          <a:xfrm>
            <a:off x="34925" y="5084763"/>
            <a:ext cx="4570413" cy="609600"/>
          </a:xfrm>
          <a:prstGeom prst="flowChartPreparation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solidFill>
                  <a:schemeClr val="bg1"/>
                </a:solidFill>
                <a:latin typeface="Garamond" pitchFamily="18" charset="0"/>
              </a:rPr>
              <a:t>A               4</a:t>
            </a:r>
            <a:endParaRPr lang="en-US" b="1">
              <a:solidFill>
                <a:schemeClr val="bg1"/>
              </a:solidFill>
              <a:latin typeface="Garamond" pitchFamily="18" charset="0"/>
            </a:endParaRPr>
          </a:p>
        </p:txBody>
      </p:sp>
      <p:sp>
        <p:nvSpPr>
          <p:cNvPr id="62485" name="Rectangle 21"/>
          <p:cNvSpPr>
            <a:spLocks noChangeArrowheads="1"/>
          </p:cNvSpPr>
          <p:nvPr/>
        </p:nvSpPr>
        <p:spPr bwMode="auto">
          <a:xfrm>
            <a:off x="8101013" y="2276475"/>
            <a:ext cx="914400" cy="431800"/>
          </a:xfrm>
          <a:prstGeom prst="rect">
            <a:avLst/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500,000</a:t>
            </a:r>
            <a:endParaRPr lang="en-US" b="1">
              <a:latin typeface="Garamon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62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8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14283-5AAE-40FF-AE6F-6A8B893E796C}" type="datetime1">
              <a:rPr lang="en-GB"/>
              <a:pPr/>
              <a:t>16/09/2009</a:t>
            </a:fld>
            <a:endParaRPr lang="en-US"/>
          </a:p>
        </p:txBody>
      </p:sp>
      <p:sp>
        <p:nvSpPr>
          <p:cNvPr id="2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Presented By J. Mills-Dadson</a:t>
            </a:r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1692E-1BDE-4341-9006-912C6C258BA0}" type="slidenum">
              <a:rPr lang="en-US"/>
              <a:pPr/>
              <a:t>12</a:t>
            </a:fld>
            <a:endParaRPr lang="en-US"/>
          </a:p>
        </p:txBody>
      </p:sp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11125" y="3789363"/>
            <a:ext cx="9652000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3491" name="Picture 3" descr="casestudies_hothous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7938" y="0"/>
            <a:ext cx="9144001" cy="4437063"/>
          </a:xfrm>
          <a:prstGeom prst="rect">
            <a:avLst/>
          </a:prstGeom>
          <a:noFill/>
        </p:spPr>
      </p:pic>
      <p:sp>
        <p:nvSpPr>
          <p:cNvPr id="63492" name="AutoShape 4"/>
          <p:cNvSpPr>
            <a:spLocks noChangeArrowheads="1"/>
          </p:cNvSpPr>
          <p:nvPr/>
        </p:nvSpPr>
        <p:spPr bwMode="auto">
          <a:xfrm>
            <a:off x="323850" y="4076700"/>
            <a:ext cx="8135938" cy="898525"/>
          </a:xfrm>
          <a:prstGeom prst="flowChartPreparation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2000" b="1">
                <a:latin typeface="Garamond" pitchFamily="18" charset="0"/>
              </a:rPr>
              <a:t>What is the name of the point where the x-axis and</a:t>
            </a:r>
          </a:p>
          <a:p>
            <a:pPr algn="ctr"/>
            <a:r>
              <a:rPr lang="en-GB" sz="2000" b="1">
                <a:latin typeface="Garamond" pitchFamily="18" charset="0"/>
              </a:rPr>
              <a:t> the y axis meet?</a:t>
            </a:r>
            <a:endParaRPr lang="en-US" sz="2000" b="1">
              <a:latin typeface="Garamond" pitchFamily="18" charset="0"/>
            </a:endParaRPr>
          </a:p>
        </p:txBody>
      </p:sp>
      <p:sp>
        <p:nvSpPr>
          <p:cNvPr id="63493" name="AutoShape 5"/>
          <p:cNvSpPr>
            <a:spLocks noChangeArrowheads="1"/>
          </p:cNvSpPr>
          <p:nvPr/>
        </p:nvSpPr>
        <p:spPr bwMode="auto">
          <a:xfrm>
            <a:off x="106363" y="5084763"/>
            <a:ext cx="4465637" cy="609600"/>
          </a:xfrm>
          <a:prstGeom prst="flowChartPreparation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A                      </a:t>
            </a:r>
            <a:r>
              <a:rPr lang="en-GB" sz="2000" b="1">
                <a:latin typeface="Garamond" pitchFamily="18" charset="0"/>
              </a:rPr>
              <a:t>origin</a:t>
            </a:r>
            <a:endParaRPr lang="en-US" sz="2000" b="1">
              <a:latin typeface="Garamond" pitchFamily="18" charset="0"/>
            </a:endParaRPr>
          </a:p>
        </p:txBody>
      </p:sp>
      <p:sp>
        <p:nvSpPr>
          <p:cNvPr id="63494" name="AutoShape 6"/>
          <p:cNvSpPr>
            <a:spLocks noChangeArrowheads="1"/>
          </p:cNvSpPr>
          <p:nvPr/>
        </p:nvSpPr>
        <p:spPr bwMode="auto">
          <a:xfrm>
            <a:off x="4645025" y="5084763"/>
            <a:ext cx="4319588" cy="609600"/>
          </a:xfrm>
          <a:prstGeom prst="flowChartPreparation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2000" b="1">
                <a:latin typeface="Garamond" pitchFamily="18" charset="0"/>
              </a:rPr>
              <a:t>B               intercept</a:t>
            </a:r>
            <a:endParaRPr lang="en-US" sz="2000" b="1">
              <a:latin typeface="Garamond" pitchFamily="18" charset="0"/>
            </a:endParaRPr>
          </a:p>
        </p:txBody>
      </p:sp>
      <p:sp>
        <p:nvSpPr>
          <p:cNvPr id="63495" name="AutoShape 7"/>
          <p:cNvSpPr>
            <a:spLocks noChangeArrowheads="1"/>
          </p:cNvSpPr>
          <p:nvPr/>
        </p:nvSpPr>
        <p:spPr bwMode="auto">
          <a:xfrm>
            <a:off x="4716463" y="5734050"/>
            <a:ext cx="4248150" cy="609600"/>
          </a:xfrm>
          <a:prstGeom prst="flowChartPreparation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2000" b="1">
                <a:latin typeface="Garamond" pitchFamily="18" charset="0"/>
              </a:rPr>
              <a:t>D                parallel      </a:t>
            </a:r>
            <a:endParaRPr lang="en-US" sz="2000" b="1">
              <a:latin typeface="Garamond" pitchFamily="18" charset="0"/>
            </a:endParaRPr>
          </a:p>
        </p:txBody>
      </p:sp>
      <p:sp>
        <p:nvSpPr>
          <p:cNvPr id="63496" name="Rectangle 8"/>
          <p:cNvSpPr>
            <a:spLocks noChangeArrowheads="1"/>
          </p:cNvSpPr>
          <p:nvPr/>
        </p:nvSpPr>
        <p:spPr bwMode="auto">
          <a:xfrm>
            <a:off x="8101013" y="115888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1,000,000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63497" name="Rectangle 9"/>
          <p:cNvSpPr>
            <a:spLocks noChangeArrowheads="1"/>
          </p:cNvSpPr>
          <p:nvPr/>
        </p:nvSpPr>
        <p:spPr bwMode="auto">
          <a:xfrm>
            <a:off x="8101013" y="547688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900,000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63498" name="Rectangle 10"/>
          <p:cNvSpPr>
            <a:spLocks noChangeArrowheads="1"/>
          </p:cNvSpPr>
          <p:nvPr/>
        </p:nvSpPr>
        <p:spPr bwMode="auto">
          <a:xfrm>
            <a:off x="8101013" y="981075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800,000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63499" name="Rectangle 11"/>
          <p:cNvSpPr>
            <a:spLocks noChangeArrowheads="1"/>
          </p:cNvSpPr>
          <p:nvPr/>
        </p:nvSpPr>
        <p:spPr bwMode="auto">
          <a:xfrm>
            <a:off x="8101013" y="1412875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700,000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63500" name="Rectangle 12"/>
          <p:cNvSpPr>
            <a:spLocks noChangeArrowheads="1"/>
          </p:cNvSpPr>
          <p:nvPr/>
        </p:nvSpPr>
        <p:spPr bwMode="auto">
          <a:xfrm>
            <a:off x="8101013" y="1844675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600,000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63501" name="Rectangle 13"/>
          <p:cNvSpPr>
            <a:spLocks noChangeArrowheads="1"/>
          </p:cNvSpPr>
          <p:nvPr/>
        </p:nvSpPr>
        <p:spPr bwMode="auto">
          <a:xfrm>
            <a:off x="8101013" y="2276475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500,000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63502" name="Rectangle 14"/>
          <p:cNvSpPr>
            <a:spLocks noChangeArrowheads="1"/>
          </p:cNvSpPr>
          <p:nvPr/>
        </p:nvSpPr>
        <p:spPr bwMode="auto">
          <a:xfrm>
            <a:off x="8101013" y="2709863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400,000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63503" name="Rectangle 15"/>
          <p:cNvSpPr>
            <a:spLocks noChangeArrowheads="1"/>
          </p:cNvSpPr>
          <p:nvPr/>
        </p:nvSpPr>
        <p:spPr bwMode="auto">
          <a:xfrm>
            <a:off x="8101013" y="3141663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300,000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63504" name="Rectangle 16"/>
          <p:cNvSpPr>
            <a:spLocks noChangeArrowheads="1"/>
          </p:cNvSpPr>
          <p:nvPr/>
        </p:nvSpPr>
        <p:spPr bwMode="auto">
          <a:xfrm>
            <a:off x="8101013" y="3573463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200,000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63505" name="Rectangle 17"/>
          <p:cNvSpPr>
            <a:spLocks noChangeArrowheads="1"/>
          </p:cNvSpPr>
          <p:nvPr/>
        </p:nvSpPr>
        <p:spPr bwMode="auto">
          <a:xfrm>
            <a:off x="8101013" y="4005263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100,000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63506" name="AutoShape 18"/>
          <p:cNvSpPr>
            <a:spLocks noChangeArrowheads="1"/>
          </p:cNvSpPr>
          <p:nvPr/>
        </p:nvSpPr>
        <p:spPr bwMode="auto">
          <a:xfrm>
            <a:off x="73025" y="5734050"/>
            <a:ext cx="4570413" cy="609600"/>
          </a:xfrm>
          <a:prstGeom prst="flowChartPreparation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C                slope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63507" name="Text Box 19"/>
          <p:cNvSpPr txBox="1">
            <a:spLocks noChangeArrowheads="1"/>
          </p:cNvSpPr>
          <p:nvPr/>
        </p:nvSpPr>
        <p:spPr bwMode="auto">
          <a:xfrm>
            <a:off x="3759200" y="-26988"/>
            <a:ext cx="1965325" cy="762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sz="4400" b="1">
                <a:solidFill>
                  <a:schemeClr val="bg1"/>
                </a:solidFill>
                <a:latin typeface="Garamond" pitchFamily="18" charset="0"/>
              </a:rPr>
              <a:t>Plenary</a:t>
            </a:r>
            <a:endParaRPr lang="en-US" sz="4400" b="1">
              <a:solidFill>
                <a:schemeClr val="bg1"/>
              </a:solidFill>
              <a:latin typeface="Garamond" pitchFamily="18" charset="0"/>
            </a:endParaRPr>
          </a:p>
        </p:txBody>
      </p:sp>
      <p:sp>
        <p:nvSpPr>
          <p:cNvPr id="63508" name="AutoShape 20"/>
          <p:cNvSpPr>
            <a:spLocks noChangeArrowheads="1"/>
          </p:cNvSpPr>
          <p:nvPr/>
        </p:nvSpPr>
        <p:spPr bwMode="auto">
          <a:xfrm>
            <a:off x="34925" y="5084763"/>
            <a:ext cx="4570413" cy="609600"/>
          </a:xfrm>
          <a:prstGeom prst="flowChartPreparation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solidFill>
                  <a:schemeClr val="bg1"/>
                </a:solidFill>
                <a:latin typeface="Garamond" pitchFamily="18" charset="0"/>
              </a:rPr>
              <a:t>A                origin</a:t>
            </a:r>
            <a:endParaRPr lang="en-US" b="1">
              <a:solidFill>
                <a:schemeClr val="bg1"/>
              </a:solidFill>
              <a:latin typeface="Garamond" pitchFamily="18" charset="0"/>
            </a:endParaRPr>
          </a:p>
        </p:txBody>
      </p:sp>
      <p:sp>
        <p:nvSpPr>
          <p:cNvPr id="63509" name="Rectangle 21"/>
          <p:cNvSpPr>
            <a:spLocks noChangeArrowheads="1"/>
          </p:cNvSpPr>
          <p:nvPr/>
        </p:nvSpPr>
        <p:spPr bwMode="auto">
          <a:xfrm>
            <a:off x="8101013" y="1844675"/>
            <a:ext cx="914400" cy="431800"/>
          </a:xfrm>
          <a:prstGeom prst="rect">
            <a:avLst/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600,000</a:t>
            </a:r>
            <a:endParaRPr lang="en-US" b="1">
              <a:latin typeface="Garamon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63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50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F5518-CEB7-4A57-AA1B-C868BCD44CB1}" type="datetime1">
              <a:rPr lang="en-GB"/>
              <a:pPr/>
              <a:t>16/09/2009</a:t>
            </a:fld>
            <a:endParaRPr lang="en-US"/>
          </a:p>
        </p:txBody>
      </p:sp>
      <p:sp>
        <p:nvSpPr>
          <p:cNvPr id="2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Presented By J. Mills-Dadson</a:t>
            </a:r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0336A-CEF6-4454-8ED2-558AB5D7FCD6}" type="slidenum">
              <a:rPr lang="en-US"/>
              <a:pPr/>
              <a:t>13</a:t>
            </a:fld>
            <a:endParaRPr lang="en-US"/>
          </a:p>
        </p:txBody>
      </p:sp>
      <p:pic>
        <p:nvPicPr>
          <p:cNvPr id="645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11125" y="3789363"/>
            <a:ext cx="9652000" cy="280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4515" name="Picture 3" descr="casestudies_hothous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7938" y="215900"/>
            <a:ext cx="9144001" cy="4437063"/>
          </a:xfrm>
          <a:prstGeom prst="rect">
            <a:avLst/>
          </a:prstGeom>
          <a:noFill/>
        </p:spPr>
      </p:pic>
      <p:sp>
        <p:nvSpPr>
          <p:cNvPr id="64516" name="AutoShape 4"/>
          <p:cNvSpPr>
            <a:spLocks noChangeArrowheads="1"/>
          </p:cNvSpPr>
          <p:nvPr/>
        </p:nvSpPr>
        <p:spPr bwMode="auto">
          <a:xfrm>
            <a:off x="323850" y="4076700"/>
            <a:ext cx="8135938" cy="898525"/>
          </a:xfrm>
          <a:prstGeom prst="flowChartPreparation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2000" b="1">
                <a:latin typeface="Garamond" pitchFamily="18" charset="0"/>
              </a:rPr>
              <a:t>When linear graphs cross the y - axis at different points,</a:t>
            </a:r>
          </a:p>
          <a:p>
            <a:pPr algn="ctr"/>
            <a:r>
              <a:rPr lang="en-GB" sz="2000" b="1">
                <a:latin typeface="Garamond" pitchFamily="18" charset="0"/>
              </a:rPr>
              <a:t> we say the graphs have the different………</a:t>
            </a:r>
            <a:endParaRPr lang="en-US" sz="2000" b="1">
              <a:latin typeface="Garamond" pitchFamily="18" charset="0"/>
            </a:endParaRPr>
          </a:p>
        </p:txBody>
      </p:sp>
      <p:sp>
        <p:nvSpPr>
          <p:cNvPr id="64517" name="AutoShape 5"/>
          <p:cNvSpPr>
            <a:spLocks noChangeArrowheads="1"/>
          </p:cNvSpPr>
          <p:nvPr/>
        </p:nvSpPr>
        <p:spPr bwMode="auto">
          <a:xfrm>
            <a:off x="106363" y="5084763"/>
            <a:ext cx="4465637" cy="609600"/>
          </a:xfrm>
          <a:prstGeom prst="flowChartPreparation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A                      </a:t>
            </a:r>
            <a:r>
              <a:rPr lang="en-GB" sz="2000" b="1">
                <a:latin typeface="Garamond" pitchFamily="18" charset="0"/>
              </a:rPr>
              <a:t>origins</a:t>
            </a:r>
            <a:endParaRPr lang="en-US" sz="2000" b="1">
              <a:latin typeface="Garamond" pitchFamily="18" charset="0"/>
            </a:endParaRPr>
          </a:p>
        </p:txBody>
      </p:sp>
      <p:sp>
        <p:nvSpPr>
          <p:cNvPr id="64518" name="AutoShape 6"/>
          <p:cNvSpPr>
            <a:spLocks noChangeArrowheads="1"/>
          </p:cNvSpPr>
          <p:nvPr/>
        </p:nvSpPr>
        <p:spPr bwMode="auto">
          <a:xfrm>
            <a:off x="4645025" y="5084763"/>
            <a:ext cx="4319588" cy="609600"/>
          </a:xfrm>
          <a:prstGeom prst="flowChartPreparation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2000" b="1">
                <a:latin typeface="Garamond" pitchFamily="18" charset="0"/>
              </a:rPr>
              <a:t>B               intercepts</a:t>
            </a:r>
            <a:endParaRPr lang="en-US" sz="2000" b="1">
              <a:latin typeface="Garamond" pitchFamily="18" charset="0"/>
            </a:endParaRPr>
          </a:p>
        </p:txBody>
      </p:sp>
      <p:sp>
        <p:nvSpPr>
          <p:cNvPr id="64519" name="AutoShape 7"/>
          <p:cNvSpPr>
            <a:spLocks noChangeArrowheads="1"/>
          </p:cNvSpPr>
          <p:nvPr/>
        </p:nvSpPr>
        <p:spPr bwMode="auto">
          <a:xfrm>
            <a:off x="4716463" y="5734050"/>
            <a:ext cx="4248150" cy="609600"/>
          </a:xfrm>
          <a:prstGeom prst="flowChartPreparation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2000" b="1">
                <a:latin typeface="Garamond" pitchFamily="18" charset="0"/>
              </a:rPr>
              <a:t>D                lengths      </a:t>
            </a:r>
            <a:endParaRPr lang="en-US" sz="2000" b="1">
              <a:latin typeface="Garamond" pitchFamily="18" charset="0"/>
            </a:endParaRPr>
          </a:p>
        </p:txBody>
      </p:sp>
      <p:sp>
        <p:nvSpPr>
          <p:cNvPr id="64520" name="Rectangle 8"/>
          <p:cNvSpPr>
            <a:spLocks noChangeArrowheads="1"/>
          </p:cNvSpPr>
          <p:nvPr/>
        </p:nvSpPr>
        <p:spPr bwMode="auto">
          <a:xfrm>
            <a:off x="8101013" y="115888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1,000,000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64521" name="Rectangle 9"/>
          <p:cNvSpPr>
            <a:spLocks noChangeArrowheads="1"/>
          </p:cNvSpPr>
          <p:nvPr/>
        </p:nvSpPr>
        <p:spPr bwMode="auto">
          <a:xfrm>
            <a:off x="8101013" y="547688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900,000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64522" name="Rectangle 10"/>
          <p:cNvSpPr>
            <a:spLocks noChangeArrowheads="1"/>
          </p:cNvSpPr>
          <p:nvPr/>
        </p:nvSpPr>
        <p:spPr bwMode="auto">
          <a:xfrm>
            <a:off x="8101013" y="981075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800,000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64523" name="Rectangle 11"/>
          <p:cNvSpPr>
            <a:spLocks noChangeArrowheads="1"/>
          </p:cNvSpPr>
          <p:nvPr/>
        </p:nvSpPr>
        <p:spPr bwMode="auto">
          <a:xfrm>
            <a:off x="8101013" y="1412875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700,000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64524" name="Rectangle 12"/>
          <p:cNvSpPr>
            <a:spLocks noChangeArrowheads="1"/>
          </p:cNvSpPr>
          <p:nvPr/>
        </p:nvSpPr>
        <p:spPr bwMode="auto">
          <a:xfrm>
            <a:off x="8101013" y="1844675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600,000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64525" name="Rectangle 13"/>
          <p:cNvSpPr>
            <a:spLocks noChangeArrowheads="1"/>
          </p:cNvSpPr>
          <p:nvPr/>
        </p:nvSpPr>
        <p:spPr bwMode="auto">
          <a:xfrm>
            <a:off x="8101013" y="2276475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500,000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64526" name="Rectangle 14"/>
          <p:cNvSpPr>
            <a:spLocks noChangeArrowheads="1"/>
          </p:cNvSpPr>
          <p:nvPr/>
        </p:nvSpPr>
        <p:spPr bwMode="auto">
          <a:xfrm>
            <a:off x="8101013" y="2709863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400,000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64527" name="Rectangle 15"/>
          <p:cNvSpPr>
            <a:spLocks noChangeArrowheads="1"/>
          </p:cNvSpPr>
          <p:nvPr/>
        </p:nvSpPr>
        <p:spPr bwMode="auto">
          <a:xfrm>
            <a:off x="8101013" y="3141663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300,000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64528" name="Rectangle 16"/>
          <p:cNvSpPr>
            <a:spLocks noChangeArrowheads="1"/>
          </p:cNvSpPr>
          <p:nvPr/>
        </p:nvSpPr>
        <p:spPr bwMode="auto">
          <a:xfrm>
            <a:off x="8101013" y="3573463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200,000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64529" name="Rectangle 17"/>
          <p:cNvSpPr>
            <a:spLocks noChangeArrowheads="1"/>
          </p:cNvSpPr>
          <p:nvPr/>
        </p:nvSpPr>
        <p:spPr bwMode="auto">
          <a:xfrm>
            <a:off x="8101013" y="4005263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100,000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64530" name="AutoShape 18"/>
          <p:cNvSpPr>
            <a:spLocks noChangeArrowheads="1"/>
          </p:cNvSpPr>
          <p:nvPr/>
        </p:nvSpPr>
        <p:spPr bwMode="auto">
          <a:xfrm>
            <a:off x="73025" y="5734050"/>
            <a:ext cx="4570413" cy="609600"/>
          </a:xfrm>
          <a:prstGeom prst="flowChartPreparation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C                gradients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64531" name="Text Box 19"/>
          <p:cNvSpPr txBox="1">
            <a:spLocks noChangeArrowheads="1"/>
          </p:cNvSpPr>
          <p:nvPr/>
        </p:nvSpPr>
        <p:spPr bwMode="auto">
          <a:xfrm>
            <a:off x="3759200" y="-26988"/>
            <a:ext cx="1965325" cy="762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sz="4400" b="1">
                <a:solidFill>
                  <a:schemeClr val="bg1"/>
                </a:solidFill>
                <a:latin typeface="Garamond" pitchFamily="18" charset="0"/>
              </a:rPr>
              <a:t>Plenary</a:t>
            </a:r>
            <a:endParaRPr lang="en-US" sz="4400" b="1">
              <a:solidFill>
                <a:schemeClr val="bg1"/>
              </a:solidFill>
              <a:latin typeface="Garamond" pitchFamily="18" charset="0"/>
            </a:endParaRPr>
          </a:p>
        </p:txBody>
      </p:sp>
      <p:sp>
        <p:nvSpPr>
          <p:cNvPr id="64532" name="AutoShape 20"/>
          <p:cNvSpPr>
            <a:spLocks noChangeArrowheads="1"/>
          </p:cNvSpPr>
          <p:nvPr/>
        </p:nvSpPr>
        <p:spPr bwMode="auto">
          <a:xfrm>
            <a:off x="4572000" y="5083175"/>
            <a:ext cx="4464050" cy="609600"/>
          </a:xfrm>
          <a:prstGeom prst="flowChartPreparation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2000" b="1">
                <a:solidFill>
                  <a:schemeClr val="bg1"/>
                </a:solidFill>
                <a:latin typeface="Garamond" pitchFamily="18" charset="0"/>
              </a:rPr>
              <a:t>B                   intercepts</a:t>
            </a:r>
            <a:endParaRPr lang="en-US" sz="2000" b="1">
              <a:solidFill>
                <a:schemeClr val="bg1"/>
              </a:solidFill>
              <a:latin typeface="Garamond" pitchFamily="18" charset="0"/>
            </a:endParaRPr>
          </a:p>
        </p:txBody>
      </p:sp>
      <p:sp>
        <p:nvSpPr>
          <p:cNvPr id="64533" name="Rectangle 21"/>
          <p:cNvSpPr>
            <a:spLocks noChangeArrowheads="1"/>
          </p:cNvSpPr>
          <p:nvPr/>
        </p:nvSpPr>
        <p:spPr bwMode="auto">
          <a:xfrm>
            <a:off x="8101013" y="1412875"/>
            <a:ext cx="914400" cy="431800"/>
          </a:xfrm>
          <a:prstGeom prst="rect">
            <a:avLst/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700,000</a:t>
            </a:r>
            <a:endParaRPr lang="en-US" b="1">
              <a:latin typeface="Garamon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64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3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DD81A-2D21-4C9F-88F3-9AF534C2B529}" type="datetime1">
              <a:rPr lang="en-GB"/>
              <a:pPr/>
              <a:t>16/09/2009</a:t>
            </a:fld>
            <a:endParaRPr lang="en-US"/>
          </a:p>
        </p:txBody>
      </p:sp>
      <p:sp>
        <p:nvSpPr>
          <p:cNvPr id="2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Presented By J. Mills-Dadson</a:t>
            </a:r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F81E7-3DBD-4D45-8BB1-298627B084C8}" type="slidenum">
              <a:rPr lang="en-US"/>
              <a:pPr/>
              <a:t>14</a:t>
            </a:fld>
            <a:endParaRPr lang="en-US"/>
          </a:p>
        </p:txBody>
      </p:sp>
      <p:pic>
        <p:nvPicPr>
          <p:cNvPr id="655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11125" y="3789363"/>
            <a:ext cx="9652000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5539" name="Picture 3" descr="casestudies_hothous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7938" y="0"/>
            <a:ext cx="9144001" cy="4437063"/>
          </a:xfrm>
          <a:prstGeom prst="rect">
            <a:avLst/>
          </a:prstGeom>
          <a:noFill/>
        </p:spPr>
      </p:pic>
      <p:sp>
        <p:nvSpPr>
          <p:cNvPr id="65540" name="AutoShape 4"/>
          <p:cNvSpPr>
            <a:spLocks noChangeArrowheads="1"/>
          </p:cNvSpPr>
          <p:nvPr/>
        </p:nvSpPr>
        <p:spPr bwMode="auto">
          <a:xfrm>
            <a:off x="323850" y="4076700"/>
            <a:ext cx="8135938" cy="898525"/>
          </a:xfrm>
          <a:prstGeom prst="flowChartPreparation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2000" b="1">
                <a:latin typeface="Garamond" pitchFamily="18" charset="0"/>
              </a:rPr>
              <a:t>Look at y = 2x + 2. If  x is 7, what would y be?</a:t>
            </a:r>
            <a:endParaRPr lang="en-US" sz="2000" b="1">
              <a:latin typeface="Garamond" pitchFamily="18" charset="0"/>
            </a:endParaRPr>
          </a:p>
        </p:txBody>
      </p:sp>
      <p:sp>
        <p:nvSpPr>
          <p:cNvPr id="65541" name="AutoShape 5"/>
          <p:cNvSpPr>
            <a:spLocks noChangeArrowheads="1"/>
          </p:cNvSpPr>
          <p:nvPr/>
        </p:nvSpPr>
        <p:spPr bwMode="auto">
          <a:xfrm>
            <a:off x="106363" y="5084763"/>
            <a:ext cx="4465637" cy="609600"/>
          </a:xfrm>
          <a:prstGeom prst="flowChartPreparation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A                      </a:t>
            </a:r>
            <a:r>
              <a:rPr lang="en-GB" sz="2000" b="1">
                <a:latin typeface="Garamond" pitchFamily="18" charset="0"/>
              </a:rPr>
              <a:t>2</a:t>
            </a:r>
            <a:endParaRPr lang="en-US" sz="2000" b="1">
              <a:latin typeface="Garamond" pitchFamily="18" charset="0"/>
            </a:endParaRPr>
          </a:p>
        </p:txBody>
      </p:sp>
      <p:sp>
        <p:nvSpPr>
          <p:cNvPr id="65542" name="AutoShape 6"/>
          <p:cNvSpPr>
            <a:spLocks noChangeArrowheads="1"/>
          </p:cNvSpPr>
          <p:nvPr/>
        </p:nvSpPr>
        <p:spPr bwMode="auto">
          <a:xfrm>
            <a:off x="4645025" y="5084763"/>
            <a:ext cx="4319588" cy="609600"/>
          </a:xfrm>
          <a:prstGeom prst="flowChartPreparation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2000" b="1">
                <a:latin typeface="Garamond" pitchFamily="18" charset="0"/>
              </a:rPr>
              <a:t>B               7</a:t>
            </a:r>
            <a:endParaRPr lang="en-US" sz="2000" b="1">
              <a:latin typeface="Garamond" pitchFamily="18" charset="0"/>
            </a:endParaRPr>
          </a:p>
        </p:txBody>
      </p:sp>
      <p:sp>
        <p:nvSpPr>
          <p:cNvPr id="65543" name="AutoShape 7"/>
          <p:cNvSpPr>
            <a:spLocks noChangeArrowheads="1"/>
          </p:cNvSpPr>
          <p:nvPr/>
        </p:nvSpPr>
        <p:spPr bwMode="auto">
          <a:xfrm>
            <a:off x="4716463" y="5734050"/>
            <a:ext cx="4248150" cy="609600"/>
          </a:xfrm>
          <a:prstGeom prst="flowChartPreparation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2000" b="1">
                <a:latin typeface="Garamond" pitchFamily="18" charset="0"/>
              </a:rPr>
              <a:t>D                16      </a:t>
            </a:r>
            <a:endParaRPr lang="en-US" sz="2000" b="1">
              <a:latin typeface="Garamond" pitchFamily="18" charset="0"/>
            </a:endParaRPr>
          </a:p>
        </p:txBody>
      </p:sp>
      <p:sp>
        <p:nvSpPr>
          <p:cNvPr id="65544" name="Rectangle 8"/>
          <p:cNvSpPr>
            <a:spLocks noChangeArrowheads="1"/>
          </p:cNvSpPr>
          <p:nvPr/>
        </p:nvSpPr>
        <p:spPr bwMode="auto">
          <a:xfrm>
            <a:off x="8101013" y="115888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1,000,000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65545" name="Rectangle 9"/>
          <p:cNvSpPr>
            <a:spLocks noChangeArrowheads="1"/>
          </p:cNvSpPr>
          <p:nvPr/>
        </p:nvSpPr>
        <p:spPr bwMode="auto">
          <a:xfrm>
            <a:off x="8101013" y="547688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900,000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65546" name="Rectangle 10"/>
          <p:cNvSpPr>
            <a:spLocks noChangeArrowheads="1"/>
          </p:cNvSpPr>
          <p:nvPr/>
        </p:nvSpPr>
        <p:spPr bwMode="auto">
          <a:xfrm>
            <a:off x="8101013" y="981075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800,000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65547" name="Rectangle 11"/>
          <p:cNvSpPr>
            <a:spLocks noChangeArrowheads="1"/>
          </p:cNvSpPr>
          <p:nvPr/>
        </p:nvSpPr>
        <p:spPr bwMode="auto">
          <a:xfrm>
            <a:off x="8101013" y="1412875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700,000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65548" name="Rectangle 12"/>
          <p:cNvSpPr>
            <a:spLocks noChangeArrowheads="1"/>
          </p:cNvSpPr>
          <p:nvPr/>
        </p:nvSpPr>
        <p:spPr bwMode="auto">
          <a:xfrm>
            <a:off x="8101013" y="1844675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600,000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65549" name="Rectangle 13"/>
          <p:cNvSpPr>
            <a:spLocks noChangeArrowheads="1"/>
          </p:cNvSpPr>
          <p:nvPr/>
        </p:nvSpPr>
        <p:spPr bwMode="auto">
          <a:xfrm>
            <a:off x="8101013" y="2276475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500,000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65550" name="Rectangle 14"/>
          <p:cNvSpPr>
            <a:spLocks noChangeArrowheads="1"/>
          </p:cNvSpPr>
          <p:nvPr/>
        </p:nvSpPr>
        <p:spPr bwMode="auto">
          <a:xfrm>
            <a:off x="8101013" y="2709863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400,000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65551" name="Rectangle 15"/>
          <p:cNvSpPr>
            <a:spLocks noChangeArrowheads="1"/>
          </p:cNvSpPr>
          <p:nvPr/>
        </p:nvSpPr>
        <p:spPr bwMode="auto">
          <a:xfrm>
            <a:off x="8101013" y="3141663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300,000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65552" name="Rectangle 16"/>
          <p:cNvSpPr>
            <a:spLocks noChangeArrowheads="1"/>
          </p:cNvSpPr>
          <p:nvPr/>
        </p:nvSpPr>
        <p:spPr bwMode="auto">
          <a:xfrm>
            <a:off x="8101013" y="3573463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200,000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65553" name="Rectangle 17"/>
          <p:cNvSpPr>
            <a:spLocks noChangeArrowheads="1"/>
          </p:cNvSpPr>
          <p:nvPr/>
        </p:nvSpPr>
        <p:spPr bwMode="auto">
          <a:xfrm>
            <a:off x="8101013" y="4005263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100,000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65554" name="AutoShape 18"/>
          <p:cNvSpPr>
            <a:spLocks noChangeArrowheads="1"/>
          </p:cNvSpPr>
          <p:nvPr/>
        </p:nvSpPr>
        <p:spPr bwMode="auto">
          <a:xfrm>
            <a:off x="73025" y="5734050"/>
            <a:ext cx="4570413" cy="609600"/>
          </a:xfrm>
          <a:prstGeom prst="flowChartPreparation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C                14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65555" name="Text Box 19"/>
          <p:cNvSpPr txBox="1">
            <a:spLocks noChangeArrowheads="1"/>
          </p:cNvSpPr>
          <p:nvPr/>
        </p:nvSpPr>
        <p:spPr bwMode="auto">
          <a:xfrm>
            <a:off x="3759200" y="-26988"/>
            <a:ext cx="1965325" cy="762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sz="4400" b="1">
                <a:solidFill>
                  <a:schemeClr val="bg1"/>
                </a:solidFill>
                <a:latin typeface="Garamond" pitchFamily="18" charset="0"/>
              </a:rPr>
              <a:t>Plenary</a:t>
            </a:r>
            <a:endParaRPr lang="en-US" sz="4400" b="1">
              <a:solidFill>
                <a:schemeClr val="bg1"/>
              </a:solidFill>
              <a:latin typeface="Garamond" pitchFamily="18" charset="0"/>
            </a:endParaRPr>
          </a:p>
        </p:txBody>
      </p:sp>
      <p:sp>
        <p:nvSpPr>
          <p:cNvPr id="65556" name="AutoShape 20"/>
          <p:cNvSpPr>
            <a:spLocks noChangeArrowheads="1"/>
          </p:cNvSpPr>
          <p:nvPr/>
        </p:nvSpPr>
        <p:spPr bwMode="auto">
          <a:xfrm>
            <a:off x="4610100" y="5734050"/>
            <a:ext cx="4354513" cy="609600"/>
          </a:xfrm>
          <a:prstGeom prst="flowChartPreparation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solidFill>
                  <a:schemeClr val="bg1"/>
                </a:solidFill>
                <a:latin typeface="Garamond" pitchFamily="18" charset="0"/>
              </a:rPr>
              <a:t>C                16</a:t>
            </a:r>
            <a:endParaRPr lang="en-US" b="1">
              <a:solidFill>
                <a:schemeClr val="bg1"/>
              </a:solidFill>
              <a:latin typeface="Garamond" pitchFamily="18" charset="0"/>
            </a:endParaRPr>
          </a:p>
        </p:txBody>
      </p:sp>
      <p:sp>
        <p:nvSpPr>
          <p:cNvPr id="65557" name="Rectangle 21"/>
          <p:cNvSpPr>
            <a:spLocks noChangeArrowheads="1"/>
          </p:cNvSpPr>
          <p:nvPr/>
        </p:nvSpPr>
        <p:spPr bwMode="auto">
          <a:xfrm>
            <a:off x="8101013" y="981075"/>
            <a:ext cx="914400" cy="431800"/>
          </a:xfrm>
          <a:prstGeom prst="rect">
            <a:avLst/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800,000</a:t>
            </a:r>
            <a:endParaRPr lang="en-US" b="1">
              <a:latin typeface="Garamon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65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5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B913B-4023-4A6A-8AA1-FE52FD5C4112}" type="datetime1">
              <a:rPr lang="en-GB"/>
              <a:pPr/>
              <a:t>16/09/2009</a:t>
            </a:fld>
            <a:endParaRPr lang="en-US"/>
          </a:p>
        </p:txBody>
      </p:sp>
      <p:sp>
        <p:nvSpPr>
          <p:cNvPr id="2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Presented By J. Mills-Dadson</a:t>
            </a:r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930EC-5CE3-4369-A42B-A2C467728223}" type="slidenum">
              <a:rPr lang="en-US"/>
              <a:pPr/>
              <a:t>15</a:t>
            </a:fld>
            <a:endParaRPr lang="en-US"/>
          </a:p>
        </p:txBody>
      </p:sp>
      <p:pic>
        <p:nvPicPr>
          <p:cNvPr id="665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11125" y="3789363"/>
            <a:ext cx="9652000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6563" name="Picture 3" descr="casestudies_hothous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7938" y="0"/>
            <a:ext cx="9144001" cy="4437063"/>
          </a:xfrm>
          <a:prstGeom prst="rect">
            <a:avLst/>
          </a:prstGeom>
          <a:noFill/>
        </p:spPr>
      </p:pic>
      <p:sp>
        <p:nvSpPr>
          <p:cNvPr id="66564" name="AutoShape 4"/>
          <p:cNvSpPr>
            <a:spLocks noChangeArrowheads="1"/>
          </p:cNvSpPr>
          <p:nvPr/>
        </p:nvSpPr>
        <p:spPr bwMode="auto">
          <a:xfrm>
            <a:off x="323850" y="4076700"/>
            <a:ext cx="8135938" cy="898525"/>
          </a:xfrm>
          <a:prstGeom prst="flowChartPreparation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2000" b="1">
                <a:latin typeface="Garamond" pitchFamily="18" charset="0"/>
              </a:rPr>
              <a:t>When a linear graph slopes downwards from left</a:t>
            </a:r>
          </a:p>
          <a:p>
            <a:pPr algn="ctr"/>
            <a:r>
              <a:rPr lang="en-GB" sz="2000" b="1">
                <a:latin typeface="Garamond" pitchFamily="18" charset="0"/>
              </a:rPr>
              <a:t> to right, it means the gradient is………. </a:t>
            </a:r>
            <a:endParaRPr lang="en-US" sz="2000" b="1">
              <a:latin typeface="Garamond" pitchFamily="18" charset="0"/>
            </a:endParaRPr>
          </a:p>
        </p:txBody>
      </p:sp>
      <p:sp>
        <p:nvSpPr>
          <p:cNvPr id="66565" name="AutoShape 5"/>
          <p:cNvSpPr>
            <a:spLocks noChangeArrowheads="1"/>
          </p:cNvSpPr>
          <p:nvPr/>
        </p:nvSpPr>
        <p:spPr bwMode="auto">
          <a:xfrm>
            <a:off x="106363" y="5084763"/>
            <a:ext cx="4465637" cy="609600"/>
          </a:xfrm>
          <a:prstGeom prst="flowChartPreparation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A                     </a:t>
            </a:r>
            <a:r>
              <a:rPr lang="en-GB" sz="2000" b="1">
                <a:latin typeface="Garamond" pitchFamily="18" charset="0"/>
              </a:rPr>
              <a:t>0</a:t>
            </a:r>
            <a:endParaRPr lang="en-US" sz="2000" b="1">
              <a:latin typeface="Garamond" pitchFamily="18" charset="0"/>
            </a:endParaRPr>
          </a:p>
        </p:txBody>
      </p:sp>
      <p:sp>
        <p:nvSpPr>
          <p:cNvPr id="66566" name="AutoShape 6"/>
          <p:cNvSpPr>
            <a:spLocks noChangeArrowheads="1"/>
          </p:cNvSpPr>
          <p:nvPr/>
        </p:nvSpPr>
        <p:spPr bwMode="auto">
          <a:xfrm>
            <a:off x="4645025" y="5084763"/>
            <a:ext cx="4319588" cy="609600"/>
          </a:xfrm>
          <a:prstGeom prst="flowChartPreparation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2000" b="1">
                <a:latin typeface="Garamond" pitchFamily="18" charset="0"/>
              </a:rPr>
              <a:t>B               positive</a:t>
            </a:r>
            <a:endParaRPr lang="en-US" sz="2000" b="1">
              <a:latin typeface="Garamond" pitchFamily="18" charset="0"/>
            </a:endParaRPr>
          </a:p>
        </p:txBody>
      </p:sp>
      <p:sp>
        <p:nvSpPr>
          <p:cNvPr id="66567" name="AutoShape 7"/>
          <p:cNvSpPr>
            <a:spLocks noChangeArrowheads="1"/>
          </p:cNvSpPr>
          <p:nvPr/>
        </p:nvSpPr>
        <p:spPr bwMode="auto">
          <a:xfrm>
            <a:off x="4716463" y="5734050"/>
            <a:ext cx="4248150" cy="609600"/>
          </a:xfrm>
          <a:prstGeom prst="flowChartPreparation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2000" b="1">
                <a:latin typeface="Garamond" pitchFamily="18" charset="0"/>
              </a:rPr>
              <a:t>D                none of the above    </a:t>
            </a:r>
            <a:endParaRPr lang="en-US" sz="2000" b="1">
              <a:latin typeface="Garamond" pitchFamily="18" charset="0"/>
            </a:endParaRPr>
          </a:p>
        </p:txBody>
      </p:sp>
      <p:sp>
        <p:nvSpPr>
          <p:cNvPr id="66568" name="Rectangle 8"/>
          <p:cNvSpPr>
            <a:spLocks noChangeArrowheads="1"/>
          </p:cNvSpPr>
          <p:nvPr/>
        </p:nvSpPr>
        <p:spPr bwMode="auto">
          <a:xfrm>
            <a:off x="8101013" y="115888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1,000,000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66569" name="Rectangle 9"/>
          <p:cNvSpPr>
            <a:spLocks noChangeArrowheads="1"/>
          </p:cNvSpPr>
          <p:nvPr/>
        </p:nvSpPr>
        <p:spPr bwMode="auto">
          <a:xfrm>
            <a:off x="8101013" y="547688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900,000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66570" name="Rectangle 10"/>
          <p:cNvSpPr>
            <a:spLocks noChangeArrowheads="1"/>
          </p:cNvSpPr>
          <p:nvPr/>
        </p:nvSpPr>
        <p:spPr bwMode="auto">
          <a:xfrm>
            <a:off x="8101013" y="981075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800,000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66571" name="Rectangle 11"/>
          <p:cNvSpPr>
            <a:spLocks noChangeArrowheads="1"/>
          </p:cNvSpPr>
          <p:nvPr/>
        </p:nvSpPr>
        <p:spPr bwMode="auto">
          <a:xfrm>
            <a:off x="8101013" y="1412875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700,000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66572" name="Rectangle 12"/>
          <p:cNvSpPr>
            <a:spLocks noChangeArrowheads="1"/>
          </p:cNvSpPr>
          <p:nvPr/>
        </p:nvSpPr>
        <p:spPr bwMode="auto">
          <a:xfrm>
            <a:off x="8101013" y="1844675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600,000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66573" name="Rectangle 13"/>
          <p:cNvSpPr>
            <a:spLocks noChangeArrowheads="1"/>
          </p:cNvSpPr>
          <p:nvPr/>
        </p:nvSpPr>
        <p:spPr bwMode="auto">
          <a:xfrm>
            <a:off x="8101013" y="2276475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500,000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66574" name="Rectangle 14"/>
          <p:cNvSpPr>
            <a:spLocks noChangeArrowheads="1"/>
          </p:cNvSpPr>
          <p:nvPr/>
        </p:nvSpPr>
        <p:spPr bwMode="auto">
          <a:xfrm>
            <a:off x="8101013" y="2709863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400,000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66575" name="Rectangle 15"/>
          <p:cNvSpPr>
            <a:spLocks noChangeArrowheads="1"/>
          </p:cNvSpPr>
          <p:nvPr/>
        </p:nvSpPr>
        <p:spPr bwMode="auto">
          <a:xfrm>
            <a:off x="8101013" y="3141663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300,000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66576" name="Rectangle 16"/>
          <p:cNvSpPr>
            <a:spLocks noChangeArrowheads="1"/>
          </p:cNvSpPr>
          <p:nvPr/>
        </p:nvSpPr>
        <p:spPr bwMode="auto">
          <a:xfrm>
            <a:off x="8101013" y="3573463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200,000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66577" name="Rectangle 17"/>
          <p:cNvSpPr>
            <a:spLocks noChangeArrowheads="1"/>
          </p:cNvSpPr>
          <p:nvPr/>
        </p:nvSpPr>
        <p:spPr bwMode="auto">
          <a:xfrm>
            <a:off x="8101013" y="4005263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100,000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66578" name="AutoShape 18"/>
          <p:cNvSpPr>
            <a:spLocks noChangeArrowheads="1"/>
          </p:cNvSpPr>
          <p:nvPr/>
        </p:nvSpPr>
        <p:spPr bwMode="auto">
          <a:xfrm>
            <a:off x="73025" y="5734050"/>
            <a:ext cx="4570413" cy="609600"/>
          </a:xfrm>
          <a:prstGeom prst="flowChartPreparation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C                negative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66579" name="Text Box 19"/>
          <p:cNvSpPr txBox="1">
            <a:spLocks noChangeArrowheads="1"/>
          </p:cNvSpPr>
          <p:nvPr/>
        </p:nvSpPr>
        <p:spPr bwMode="auto">
          <a:xfrm>
            <a:off x="3759200" y="-26988"/>
            <a:ext cx="1965325" cy="762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sz="4400" b="1">
                <a:solidFill>
                  <a:schemeClr val="bg1"/>
                </a:solidFill>
                <a:latin typeface="Garamond" pitchFamily="18" charset="0"/>
              </a:rPr>
              <a:t>Plenary</a:t>
            </a:r>
            <a:endParaRPr lang="en-US" sz="4400" b="1">
              <a:solidFill>
                <a:schemeClr val="bg1"/>
              </a:solidFill>
              <a:latin typeface="Garamond" pitchFamily="18" charset="0"/>
            </a:endParaRPr>
          </a:p>
        </p:txBody>
      </p:sp>
      <p:sp>
        <p:nvSpPr>
          <p:cNvPr id="66580" name="AutoShape 20"/>
          <p:cNvSpPr>
            <a:spLocks noChangeArrowheads="1"/>
          </p:cNvSpPr>
          <p:nvPr/>
        </p:nvSpPr>
        <p:spPr bwMode="auto">
          <a:xfrm>
            <a:off x="92075" y="5730875"/>
            <a:ext cx="4570413" cy="609600"/>
          </a:xfrm>
          <a:prstGeom prst="flowChartPreparation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solidFill>
                  <a:schemeClr val="bg1"/>
                </a:solidFill>
                <a:latin typeface="Garamond" pitchFamily="18" charset="0"/>
              </a:rPr>
              <a:t>C                negative</a:t>
            </a:r>
            <a:endParaRPr lang="en-US" b="1">
              <a:solidFill>
                <a:schemeClr val="bg1"/>
              </a:solidFill>
              <a:latin typeface="Garamond" pitchFamily="18" charset="0"/>
            </a:endParaRPr>
          </a:p>
        </p:txBody>
      </p:sp>
      <p:sp>
        <p:nvSpPr>
          <p:cNvPr id="66581" name="Rectangle 21"/>
          <p:cNvSpPr>
            <a:spLocks noChangeArrowheads="1"/>
          </p:cNvSpPr>
          <p:nvPr/>
        </p:nvSpPr>
        <p:spPr bwMode="auto">
          <a:xfrm>
            <a:off x="8101013" y="549275"/>
            <a:ext cx="914400" cy="431800"/>
          </a:xfrm>
          <a:prstGeom prst="rect">
            <a:avLst/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900,000</a:t>
            </a:r>
            <a:endParaRPr lang="en-US" b="1">
              <a:latin typeface="Garamon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66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8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841C5-7851-4344-BD4F-626D8466F25E}" type="datetime1">
              <a:rPr lang="en-GB"/>
              <a:pPr/>
              <a:t>16/09/2009</a:t>
            </a:fld>
            <a:endParaRPr lang="en-US"/>
          </a:p>
        </p:txBody>
      </p:sp>
      <p:sp>
        <p:nvSpPr>
          <p:cNvPr id="2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Presented By J. Mills-Dadson</a:t>
            </a:r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F29B7-A4A6-447F-B26E-EC01CCAF0C1F}" type="slidenum">
              <a:rPr lang="en-US"/>
              <a:pPr/>
              <a:t>16</a:t>
            </a:fld>
            <a:endParaRPr lang="en-US"/>
          </a:p>
        </p:txBody>
      </p:sp>
      <p:pic>
        <p:nvPicPr>
          <p:cNvPr id="675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11125" y="3789363"/>
            <a:ext cx="9652000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7587" name="Picture 3" descr="casestudies_hothous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7938" y="0"/>
            <a:ext cx="9144001" cy="4437063"/>
          </a:xfrm>
          <a:prstGeom prst="rect">
            <a:avLst/>
          </a:prstGeom>
          <a:noFill/>
        </p:spPr>
      </p:pic>
      <p:sp>
        <p:nvSpPr>
          <p:cNvPr id="67588" name="AutoShape 4"/>
          <p:cNvSpPr>
            <a:spLocks noChangeArrowheads="1"/>
          </p:cNvSpPr>
          <p:nvPr/>
        </p:nvSpPr>
        <p:spPr bwMode="auto">
          <a:xfrm>
            <a:off x="323850" y="4076700"/>
            <a:ext cx="8135938" cy="898525"/>
          </a:xfrm>
          <a:prstGeom prst="flowChartPreparation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2000" b="1">
                <a:latin typeface="Garamond" pitchFamily="18" charset="0"/>
              </a:rPr>
              <a:t>Look at y = -2x – 2. If x is 10, what would y be?</a:t>
            </a:r>
            <a:endParaRPr lang="en-US" sz="2000" b="1">
              <a:latin typeface="Garamond" pitchFamily="18" charset="0"/>
            </a:endParaRPr>
          </a:p>
        </p:txBody>
      </p:sp>
      <p:sp>
        <p:nvSpPr>
          <p:cNvPr id="67589" name="AutoShape 5"/>
          <p:cNvSpPr>
            <a:spLocks noChangeArrowheads="1"/>
          </p:cNvSpPr>
          <p:nvPr/>
        </p:nvSpPr>
        <p:spPr bwMode="auto">
          <a:xfrm>
            <a:off x="106363" y="5084763"/>
            <a:ext cx="4465637" cy="609600"/>
          </a:xfrm>
          <a:prstGeom prst="flowChartPreparation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A                      </a:t>
            </a:r>
            <a:r>
              <a:rPr lang="en-GB" sz="2000" b="1">
                <a:latin typeface="Garamond" pitchFamily="18" charset="0"/>
              </a:rPr>
              <a:t>-10</a:t>
            </a:r>
            <a:endParaRPr lang="en-US" sz="2000" b="1">
              <a:latin typeface="Garamond" pitchFamily="18" charset="0"/>
            </a:endParaRPr>
          </a:p>
        </p:txBody>
      </p:sp>
      <p:sp>
        <p:nvSpPr>
          <p:cNvPr id="67590" name="AutoShape 6"/>
          <p:cNvSpPr>
            <a:spLocks noChangeArrowheads="1"/>
          </p:cNvSpPr>
          <p:nvPr/>
        </p:nvSpPr>
        <p:spPr bwMode="auto">
          <a:xfrm>
            <a:off x="4645025" y="5084763"/>
            <a:ext cx="4319588" cy="609600"/>
          </a:xfrm>
          <a:prstGeom prst="flowChartPreparation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2000" b="1">
                <a:latin typeface="Garamond" pitchFamily="18" charset="0"/>
              </a:rPr>
              <a:t>B               -2</a:t>
            </a:r>
            <a:endParaRPr lang="en-US" sz="2000" b="1">
              <a:latin typeface="Garamond" pitchFamily="18" charset="0"/>
            </a:endParaRPr>
          </a:p>
        </p:txBody>
      </p:sp>
      <p:sp>
        <p:nvSpPr>
          <p:cNvPr id="67591" name="AutoShape 7"/>
          <p:cNvSpPr>
            <a:spLocks noChangeArrowheads="1"/>
          </p:cNvSpPr>
          <p:nvPr/>
        </p:nvSpPr>
        <p:spPr bwMode="auto">
          <a:xfrm>
            <a:off x="4716463" y="5734050"/>
            <a:ext cx="4248150" cy="609600"/>
          </a:xfrm>
          <a:prstGeom prst="flowChartPreparation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2000" b="1">
                <a:latin typeface="Garamond" pitchFamily="18" charset="0"/>
              </a:rPr>
              <a:t>D                -22     </a:t>
            </a:r>
            <a:endParaRPr lang="en-US" sz="2000" b="1">
              <a:latin typeface="Garamond" pitchFamily="18" charset="0"/>
            </a:endParaRPr>
          </a:p>
        </p:txBody>
      </p:sp>
      <p:sp>
        <p:nvSpPr>
          <p:cNvPr id="67592" name="Rectangle 8"/>
          <p:cNvSpPr>
            <a:spLocks noChangeArrowheads="1"/>
          </p:cNvSpPr>
          <p:nvPr/>
        </p:nvSpPr>
        <p:spPr bwMode="auto">
          <a:xfrm>
            <a:off x="8101013" y="115888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1,000,000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67593" name="Rectangle 9"/>
          <p:cNvSpPr>
            <a:spLocks noChangeArrowheads="1"/>
          </p:cNvSpPr>
          <p:nvPr/>
        </p:nvSpPr>
        <p:spPr bwMode="auto">
          <a:xfrm>
            <a:off x="8101013" y="547688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900,000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67594" name="Rectangle 10"/>
          <p:cNvSpPr>
            <a:spLocks noChangeArrowheads="1"/>
          </p:cNvSpPr>
          <p:nvPr/>
        </p:nvSpPr>
        <p:spPr bwMode="auto">
          <a:xfrm>
            <a:off x="8101013" y="981075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800,000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67595" name="Rectangle 11"/>
          <p:cNvSpPr>
            <a:spLocks noChangeArrowheads="1"/>
          </p:cNvSpPr>
          <p:nvPr/>
        </p:nvSpPr>
        <p:spPr bwMode="auto">
          <a:xfrm>
            <a:off x="8101013" y="1412875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700,000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67596" name="Rectangle 12"/>
          <p:cNvSpPr>
            <a:spLocks noChangeArrowheads="1"/>
          </p:cNvSpPr>
          <p:nvPr/>
        </p:nvSpPr>
        <p:spPr bwMode="auto">
          <a:xfrm>
            <a:off x="8101013" y="1844675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600,000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67597" name="Rectangle 13"/>
          <p:cNvSpPr>
            <a:spLocks noChangeArrowheads="1"/>
          </p:cNvSpPr>
          <p:nvPr/>
        </p:nvSpPr>
        <p:spPr bwMode="auto">
          <a:xfrm>
            <a:off x="8101013" y="2276475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500,000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67598" name="Rectangle 14"/>
          <p:cNvSpPr>
            <a:spLocks noChangeArrowheads="1"/>
          </p:cNvSpPr>
          <p:nvPr/>
        </p:nvSpPr>
        <p:spPr bwMode="auto">
          <a:xfrm>
            <a:off x="8101013" y="2709863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400,000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67599" name="Rectangle 15"/>
          <p:cNvSpPr>
            <a:spLocks noChangeArrowheads="1"/>
          </p:cNvSpPr>
          <p:nvPr/>
        </p:nvSpPr>
        <p:spPr bwMode="auto">
          <a:xfrm>
            <a:off x="8101013" y="3141663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300,000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67600" name="Rectangle 16"/>
          <p:cNvSpPr>
            <a:spLocks noChangeArrowheads="1"/>
          </p:cNvSpPr>
          <p:nvPr/>
        </p:nvSpPr>
        <p:spPr bwMode="auto">
          <a:xfrm>
            <a:off x="8101013" y="3573463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200,000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67601" name="Rectangle 17"/>
          <p:cNvSpPr>
            <a:spLocks noChangeArrowheads="1"/>
          </p:cNvSpPr>
          <p:nvPr/>
        </p:nvSpPr>
        <p:spPr bwMode="auto">
          <a:xfrm>
            <a:off x="8101013" y="4005263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100,000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67602" name="AutoShape 18"/>
          <p:cNvSpPr>
            <a:spLocks noChangeArrowheads="1"/>
          </p:cNvSpPr>
          <p:nvPr/>
        </p:nvSpPr>
        <p:spPr bwMode="auto">
          <a:xfrm>
            <a:off x="73025" y="5734050"/>
            <a:ext cx="4570413" cy="609600"/>
          </a:xfrm>
          <a:prstGeom prst="flowChartPreparation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C              -18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67603" name="Text Box 19"/>
          <p:cNvSpPr txBox="1">
            <a:spLocks noChangeArrowheads="1"/>
          </p:cNvSpPr>
          <p:nvPr/>
        </p:nvSpPr>
        <p:spPr bwMode="auto">
          <a:xfrm>
            <a:off x="3759200" y="-26988"/>
            <a:ext cx="1965325" cy="762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sz="4400" b="1">
                <a:solidFill>
                  <a:schemeClr val="bg1"/>
                </a:solidFill>
                <a:latin typeface="Garamond" pitchFamily="18" charset="0"/>
              </a:rPr>
              <a:t>Plenary</a:t>
            </a:r>
            <a:endParaRPr lang="en-US" sz="4400" b="1">
              <a:solidFill>
                <a:schemeClr val="bg1"/>
              </a:solidFill>
              <a:latin typeface="Garamond" pitchFamily="18" charset="0"/>
            </a:endParaRPr>
          </a:p>
        </p:txBody>
      </p:sp>
      <p:sp>
        <p:nvSpPr>
          <p:cNvPr id="67604" name="AutoShape 20"/>
          <p:cNvSpPr>
            <a:spLocks noChangeArrowheads="1"/>
          </p:cNvSpPr>
          <p:nvPr/>
        </p:nvSpPr>
        <p:spPr bwMode="auto">
          <a:xfrm>
            <a:off x="4643438" y="5734050"/>
            <a:ext cx="4321175" cy="609600"/>
          </a:xfrm>
          <a:prstGeom prst="flowChartPreparation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solidFill>
                  <a:schemeClr val="bg1"/>
                </a:solidFill>
                <a:latin typeface="Garamond" pitchFamily="18" charset="0"/>
              </a:rPr>
              <a:t>C                -22</a:t>
            </a:r>
            <a:endParaRPr lang="en-US" b="1">
              <a:solidFill>
                <a:schemeClr val="bg1"/>
              </a:solidFill>
              <a:latin typeface="Garamond" pitchFamily="18" charset="0"/>
            </a:endParaRPr>
          </a:p>
        </p:txBody>
      </p:sp>
      <p:sp>
        <p:nvSpPr>
          <p:cNvPr id="67605" name="Rectangle 21"/>
          <p:cNvSpPr>
            <a:spLocks noChangeArrowheads="1"/>
          </p:cNvSpPr>
          <p:nvPr/>
        </p:nvSpPr>
        <p:spPr bwMode="auto">
          <a:xfrm>
            <a:off x="8101013" y="115888"/>
            <a:ext cx="914400" cy="431800"/>
          </a:xfrm>
          <a:prstGeom prst="rect">
            <a:avLst/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1,000,000</a:t>
            </a:r>
            <a:endParaRPr lang="en-US" b="1">
              <a:latin typeface="Garamon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67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60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BA46A-314D-4952-8A90-24B7E09CBC51}" type="datetime1">
              <a:rPr lang="en-GB"/>
              <a:pPr/>
              <a:t>16/09/2009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Presented By J. Mills-Dadson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D5B38-5EC2-4C74-A2BC-ADB12D006D7B}" type="slidenum">
              <a:rPr lang="en-US"/>
              <a:pPr/>
              <a:t>2</a:t>
            </a:fld>
            <a:endParaRPr lang="en-US"/>
          </a:p>
        </p:txBody>
      </p:sp>
      <p:sp>
        <p:nvSpPr>
          <p:cNvPr id="8397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b="1">
                <a:solidFill>
                  <a:srgbClr val="FF0000"/>
                </a:solidFill>
                <a:latin typeface="Garamond" pitchFamily="18" charset="0"/>
              </a:rPr>
              <a:t>Starter Activity</a:t>
            </a:r>
            <a:endParaRPr lang="en-US" b="1">
              <a:solidFill>
                <a:srgbClr val="FF0000"/>
              </a:solidFill>
              <a:latin typeface="Garamond" pitchFamily="18" charset="0"/>
            </a:endParaRPr>
          </a:p>
        </p:txBody>
      </p:sp>
      <p:sp>
        <p:nvSpPr>
          <p:cNvPr id="83973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E2EDE-6964-465F-8A3B-B4B9E70EAFF4}" type="datetime1">
              <a:rPr lang="en-GB"/>
              <a:pPr/>
              <a:t>16/09/2009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Presented By J. Mills-Dadson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22B53-729D-4705-BEF4-03FE7A14D95C}" type="slidenum">
              <a:rPr lang="en-US"/>
              <a:pPr/>
              <a:t>3</a:t>
            </a:fld>
            <a:endParaRPr lang="en-US"/>
          </a:p>
        </p:txBody>
      </p:sp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b="1">
                <a:solidFill>
                  <a:srgbClr val="FF0000"/>
                </a:solidFill>
                <a:latin typeface="Garamond" pitchFamily="18" charset="0"/>
              </a:rPr>
              <a:t>Linear Graphs</a:t>
            </a:r>
            <a:endParaRPr lang="en-US" b="1">
              <a:solidFill>
                <a:srgbClr val="FF0000"/>
              </a:solidFill>
              <a:latin typeface="Garamond" pitchFamily="18" charset="0"/>
            </a:endParaRPr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GB">
                <a:latin typeface="Garamond" pitchFamily="18" charset="0"/>
              </a:rPr>
              <a:t>Linear graphs are straight lines</a:t>
            </a:r>
          </a:p>
          <a:p>
            <a:pPr>
              <a:lnSpc>
                <a:spcPct val="90000"/>
              </a:lnSpc>
            </a:pPr>
            <a:r>
              <a:rPr lang="en-GB">
                <a:solidFill>
                  <a:srgbClr val="0066FF"/>
                </a:solidFill>
                <a:latin typeface="Garamond" pitchFamily="18" charset="0"/>
              </a:rPr>
              <a:t>The rule connecting </a:t>
            </a:r>
            <a:r>
              <a:rPr lang="en-GB" i="1">
                <a:solidFill>
                  <a:srgbClr val="0066FF"/>
                </a:solidFill>
                <a:latin typeface="Garamond" pitchFamily="18" charset="0"/>
              </a:rPr>
              <a:t>x</a:t>
            </a:r>
            <a:r>
              <a:rPr lang="en-GB">
                <a:solidFill>
                  <a:srgbClr val="0066FF"/>
                </a:solidFill>
                <a:latin typeface="Garamond" pitchFamily="18" charset="0"/>
              </a:rPr>
              <a:t> and </a:t>
            </a:r>
            <a:r>
              <a:rPr lang="en-GB" i="1">
                <a:solidFill>
                  <a:srgbClr val="0066FF"/>
                </a:solidFill>
                <a:latin typeface="Garamond" pitchFamily="18" charset="0"/>
              </a:rPr>
              <a:t>y</a:t>
            </a:r>
            <a:r>
              <a:rPr lang="en-GB">
                <a:solidFill>
                  <a:srgbClr val="0066FF"/>
                </a:solidFill>
                <a:latin typeface="Garamond" pitchFamily="18" charset="0"/>
              </a:rPr>
              <a:t> coordinates is of the form </a:t>
            </a:r>
            <a:r>
              <a:rPr lang="en-GB" i="1">
                <a:solidFill>
                  <a:srgbClr val="0066FF"/>
                </a:solidFill>
                <a:latin typeface="Garamond" pitchFamily="18" charset="0"/>
              </a:rPr>
              <a:t>y</a:t>
            </a:r>
            <a:r>
              <a:rPr lang="en-GB">
                <a:solidFill>
                  <a:srgbClr val="0066FF"/>
                </a:solidFill>
                <a:latin typeface="Garamond" pitchFamily="18" charset="0"/>
              </a:rPr>
              <a:t> = m</a:t>
            </a:r>
            <a:r>
              <a:rPr lang="en-GB" i="1">
                <a:solidFill>
                  <a:srgbClr val="0066FF"/>
                </a:solidFill>
                <a:latin typeface="Garamond" pitchFamily="18" charset="0"/>
              </a:rPr>
              <a:t>x </a:t>
            </a:r>
            <a:r>
              <a:rPr lang="en-GB">
                <a:solidFill>
                  <a:srgbClr val="0066FF"/>
                </a:solidFill>
                <a:latin typeface="Garamond" pitchFamily="18" charset="0"/>
              </a:rPr>
              <a:t>+ c</a:t>
            </a:r>
          </a:p>
          <a:p>
            <a:pPr>
              <a:lnSpc>
                <a:spcPct val="90000"/>
              </a:lnSpc>
            </a:pPr>
            <a:r>
              <a:rPr lang="en-GB">
                <a:latin typeface="Garamond" pitchFamily="18" charset="0"/>
              </a:rPr>
              <a:t>‘m’ is the gradient : how flat or how steep the graph should be</a:t>
            </a:r>
          </a:p>
          <a:p>
            <a:pPr>
              <a:lnSpc>
                <a:spcPct val="90000"/>
              </a:lnSpc>
            </a:pPr>
            <a:r>
              <a:rPr lang="en-GB">
                <a:solidFill>
                  <a:srgbClr val="FF0000"/>
                </a:solidFill>
                <a:latin typeface="Garamond" pitchFamily="18" charset="0"/>
              </a:rPr>
              <a:t>‘c’ is the intercept: where the graph crosses the </a:t>
            </a:r>
            <a:r>
              <a:rPr lang="en-GB" i="1">
                <a:solidFill>
                  <a:srgbClr val="FF0000"/>
                </a:solidFill>
                <a:latin typeface="Garamond" pitchFamily="18" charset="0"/>
              </a:rPr>
              <a:t>y</a:t>
            </a:r>
            <a:r>
              <a:rPr lang="en-GB">
                <a:solidFill>
                  <a:srgbClr val="FF0000"/>
                </a:solidFill>
                <a:latin typeface="Garamond" pitchFamily="18" charset="0"/>
              </a:rPr>
              <a:t>-axis</a:t>
            </a:r>
          </a:p>
          <a:p>
            <a:pPr>
              <a:lnSpc>
                <a:spcPct val="90000"/>
              </a:lnSpc>
            </a:pPr>
            <a:r>
              <a:rPr lang="en-GB">
                <a:latin typeface="Garamond" pitchFamily="18" charset="0"/>
              </a:rPr>
              <a:t>The meeting points of the </a:t>
            </a:r>
            <a:r>
              <a:rPr lang="en-GB" i="1">
                <a:latin typeface="Garamond" pitchFamily="18" charset="0"/>
              </a:rPr>
              <a:t>x </a:t>
            </a:r>
            <a:r>
              <a:rPr lang="en-GB">
                <a:latin typeface="Garamond" pitchFamily="18" charset="0"/>
              </a:rPr>
              <a:t>- axis and </a:t>
            </a:r>
            <a:r>
              <a:rPr lang="en-GB" i="1">
                <a:latin typeface="Garamond" pitchFamily="18" charset="0"/>
              </a:rPr>
              <a:t>y</a:t>
            </a:r>
            <a:r>
              <a:rPr lang="en-GB">
                <a:latin typeface="Garamond" pitchFamily="18" charset="0"/>
              </a:rPr>
              <a:t> – axis is called the origin</a:t>
            </a:r>
          </a:p>
          <a:p>
            <a:pPr>
              <a:lnSpc>
                <a:spcPct val="90000"/>
              </a:lnSpc>
            </a:pPr>
            <a:endParaRPr lang="en-US">
              <a:latin typeface="Garamon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CE9DF-AABC-41BA-ACE0-37A2872AD3F5}" type="datetime1">
              <a:rPr lang="en-GB"/>
              <a:pPr/>
              <a:t>16/09/2009</a:t>
            </a:fld>
            <a:endParaRPr lang="en-US"/>
          </a:p>
        </p:txBody>
      </p:sp>
      <p:sp>
        <p:nvSpPr>
          <p:cNvPr id="9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Presented By J. Mills-Dadson</a:t>
            </a:r>
          </a:p>
        </p:txBody>
      </p:sp>
      <p:sp>
        <p:nvSpPr>
          <p:cNvPr id="9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1B9E-59C5-4226-B717-B6B5DF4FDE6C}" type="slidenum">
              <a:rPr lang="en-US"/>
              <a:pPr/>
              <a:t>4</a:t>
            </a:fld>
            <a:endParaRPr lang="en-US"/>
          </a:p>
        </p:txBody>
      </p:sp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234950"/>
            <a:ext cx="8229600" cy="1143000"/>
          </a:xfrm>
        </p:spPr>
        <p:txBody>
          <a:bodyPr/>
          <a:lstStyle/>
          <a:p>
            <a:pPr algn="ctr"/>
            <a:r>
              <a:rPr lang="en-GB" b="1">
                <a:solidFill>
                  <a:srgbClr val="FF0000"/>
                </a:solidFill>
                <a:latin typeface="Garamond" pitchFamily="18" charset="0"/>
              </a:rPr>
              <a:t>Linear Graphs</a:t>
            </a:r>
            <a:endParaRPr lang="en-US" b="1">
              <a:solidFill>
                <a:srgbClr val="FF0000"/>
              </a:solidFill>
              <a:latin typeface="Garamond" pitchFamily="18" charset="0"/>
            </a:endParaRPr>
          </a:p>
        </p:txBody>
      </p:sp>
      <p:graphicFrame>
        <p:nvGraphicFramePr>
          <p:cNvPr id="76835" name="Group 35"/>
          <p:cNvGraphicFramePr>
            <a:graphicFrameLocks noGrp="1"/>
          </p:cNvGraphicFramePr>
          <p:nvPr>
            <p:ph idx="1"/>
          </p:nvPr>
        </p:nvGraphicFramePr>
        <p:xfrm>
          <a:off x="395288" y="1773238"/>
          <a:ext cx="2819400" cy="1036320"/>
        </p:xfrm>
        <a:graphic>
          <a:graphicData uri="http://schemas.openxmlformats.org/drawingml/2006/table">
            <a:tbl>
              <a:tblPr/>
              <a:tblGrid>
                <a:gridCol w="563562"/>
                <a:gridCol w="563563"/>
                <a:gridCol w="565150"/>
                <a:gridCol w="563562"/>
                <a:gridCol w="563563"/>
              </a:tblGrid>
              <a:tr h="396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x</a:t>
                      </a:r>
                      <a:endParaRPr kumimoji="0" lang="en-US" sz="2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5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y</a:t>
                      </a:r>
                      <a:endParaRPr kumimoji="0" lang="en-US" sz="2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6827" name="Rectangle 27"/>
          <p:cNvSpPr>
            <a:spLocks noChangeArrowheads="1"/>
          </p:cNvSpPr>
          <p:nvPr/>
        </p:nvSpPr>
        <p:spPr bwMode="auto">
          <a:xfrm>
            <a:off x="127000" y="981075"/>
            <a:ext cx="39147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sz="2400">
                <a:latin typeface="Garamond" pitchFamily="18" charset="0"/>
              </a:rPr>
              <a:t>1) Let us start with simple rule, </a:t>
            </a:r>
          </a:p>
          <a:p>
            <a:r>
              <a:rPr lang="en-GB" sz="2400" i="1">
                <a:solidFill>
                  <a:srgbClr val="FF0000"/>
                </a:solidFill>
                <a:latin typeface="Garamond" pitchFamily="18" charset="0"/>
              </a:rPr>
              <a:t>       y = x</a:t>
            </a:r>
            <a:endParaRPr lang="en-US" sz="2400" i="1">
              <a:solidFill>
                <a:srgbClr val="FF0000"/>
              </a:solidFill>
              <a:latin typeface="Garamond" pitchFamily="18" charset="0"/>
            </a:endParaRPr>
          </a:p>
        </p:txBody>
      </p:sp>
      <p:sp>
        <p:nvSpPr>
          <p:cNvPr id="76836" name="Text Box 36"/>
          <p:cNvSpPr txBox="1">
            <a:spLocks noChangeArrowheads="1"/>
          </p:cNvSpPr>
          <p:nvPr/>
        </p:nvSpPr>
        <p:spPr bwMode="auto">
          <a:xfrm>
            <a:off x="1042988" y="2292350"/>
            <a:ext cx="354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sz="2400">
                <a:solidFill>
                  <a:srgbClr val="FF0000"/>
                </a:solidFill>
              </a:rPr>
              <a:t>0</a:t>
            </a:r>
            <a:endParaRPr lang="en-US" sz="2400">
              <a:solidFill>
                <a:srgbClr val="FF0000"/>
              </a:solidFill>
            </a:endParaRPr>
          </a:p>
        </p:txBody>
      </p:sp>
      <p:sp>
        <p:nvSpPr>
          <p:cNvPr id="76837" name="Text Box 37"/>
          <p:cNvSpPr txBox="1">
            <a:spLocks noChangeArrowheads="1"/>
          </p:cNvSpPr>
          <p:nvPr/>
        </p:nvSpPr>
        <p:spPr bwMode="auto">
          <a:xfrm>
            <a:off x="1554163" y="2278063"/>
            <a:ext cx="354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sz="2400">
                <a:solidFill>
                  <a:srgbClr val="FF0000"/>
                </a:solidFill>
              </a:rPr>
              <a:t>1</a:t>
            </a:r>
            <a:endParaRPr lang="en-US" sz="2400">
              <a:solidFill>
                <a:srgbClr val="FF0000"/>
              </a:solidFill>
            </a:endParaRPr>
          </a:p>
        </p:txBody>
      </p:sp>
      <p:sp>
        <p:nvSpPr>
          <p:cNvPr id="76838" name="Text Box 38"/>
          <p:cNvSpPr txBox="1">
            <a:spLocks noChangeArrowheads="1"/>
          </p:cNvSpPr>
          <p:nvPr/>
        </p:nvSpPr>
        <p:spPr bwMode="auto">
          <a:xfrm>
            <a:off x="2124075" y="2278063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sz="2400">
                <a:solidFill>
                  <a:srgbClr val="FF0000"/>
                </a:solidFill>
              </a:rPr>
              <a:t>2</a:t>
            </a:r>
            <a:endParaRPr lang="en-US" sz="2400">
              <a:solidFill>
                <a:srgbClr val="FF0000"/>
              </a:solidFill>
            </a:endParaRPr>
          </a:p>
        </p:txBody>
      </p:sp>
      <p:sp>
        <p:nvSpPr>
          <p:cNvPr id="76839" name="Text Box 39"/>
          <p:cNvSpPr txBox="1">
            <a:spLocks noChangeArrowheads="1"/>
          </p:cNvSpPr>
          <p:nvPr/>
        </p:nvSpPr>
        <p:spPr bwMode="auto">
          <a:xfrm>
            <a:off x="2705100" y="2278063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sz="2400">
                <a:solidFill>
                  <a:srgbClr val="FF0000"/>
                </a:solidFill>
              </a:rPr>
              <a:t>3</a:t>
            </a:r>
            <a:endParaRPr lang="en-US" sz="2400">
              <a:solidFill>
                <a:srgbClr val="FF0000"/>
              </a:solidFill>
            </a:endParaRPr>
          </a:p>
        </p:txBody>
      </p:sp>
      <p:graphicFrame>
        <p:nvGraphicFramePr>
          <p:cNvPr id="76865" name="Group 65"/>
          <p:cNvGraphicFramePr>
            <a:graphicFrameLocks noGrp="1"/>
          </p:cNvGraphicFramePr>
          <p:nvPr/>
        </p:nvGraphicFramePr>
        <p:xfrm>
          <a:off x="323850" y="3559175"/>
          <a:ext cx="2819400" cy="1036320"/>
        </p:xfrm>
        <a:graphic>
          <a:graphicData uri="http://schemas.openxmlformats.org/drawingml/2006/table">
            <a:tbl>
              <a:tblPr/>
              <a:tblGrid>
                <a:gridCol w="563563"/>
                <a:gridCol w="563562"/>
                <a:gridCol w="528638"/>
                <a:gridCol w="600075"/>
                <a:gridCol w="563562"/>
              </a:tblGrid>
              <a:tr h="396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x</a:t>
                      </a:r>
                      <a:endParaRPr kumimoji="0" lang="en-US" sz="2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5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y</a:t>
                      </a:r>
                      <a:endParaRPr kumimoji="0" lang="en-US" sz="2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6860" name="Rectangle 60"/>
          <p:cNvSpPr>
            <a:spLocks noChangeArrowheads="1"/>
          </p:cNvSpPr>
          <p:nvPr/>
        </p:nvSpPr>
        <p:spPr bwMode="auto">
          <a:xfrm>
            <a:off x="107950" y="3127375"/>
            <a:ext cx="29622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sz="2400">
                <a:latin typeface="Garamond" pitchFamily="18" charset="0"/>
              </a:rPr>
              <a:t>2) Now let’s  </a:t>
            </a:r>
            <a:r>
              <a:rPr lang="en-GB" sz="2400" i="1">
                <a:solidFill>
                  <a:srgbClr val="0066FF"/>
                </a:solidFill>
                <a:latin typeface="Garamond" pitchFamily="18" charset="0"/>
              </a:rPr>
              <a:t>y = x</a:t>
            </a:r>
            <a:r>
              <a:rPr lang="en-GB" sz="2400">
                <a:solidFill>
                  <a:srgbClr val="0066FF"/>
                </a:solidFill>
                <a:latin typeface="Garamond" pitchFamily="18" charset="0"/>
              </a:rPr>
              <a:t> + 2 </a:t>
            </a:r>
            <a:endParaRPr lang="en-US" sz="2400">
              <a:solidFill>
                <a:srgbClr val="0066FF"/>
              </a:solidFill>
              <a:latin typeface="Garamond" pitchFamily="18" charset="0"/>
            </a:endParaRPr>
          </a:p>
        </p:txBody>
      </p:sp>
      <p:sp>
        <p:nvSpPr>
          <p:cNvPr id="76861" name="Text Box 61"/>
          <p:cNvSpPr txBox="1">
            <a:spLocks noChangeArrowheads="1"/>
          </p:cNvSpPr>
          <p:nvPr/>
        </p:nvSpPr>
        <p:spPr bwMode="auto">
          <a:xfrm>
            <a:off x="1023938" y="4206875"/>
            <a:ext cx="354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sz="2400">
                <a:solidFill>
                  <a:srgbClr val="0066FF"/>
                </a:solidFill>
              </a:rPr>
              <a:t>2</a:t>
            </a:r>
            <a:endParaRPr lang="en-US" sz="2400">
              <a:solidFill>
                <a:srgbClr val="0066FF"/>
              </a:solidFill>
            </a:endParaRPr>
          </a:p>
        </p:txBody>
      </p:sp>
      <p:sp>
        <p:nvSpPr>
          <p:cNvPr id="76862" name="Text Box 62"/>
          <p:cNvSpPr txBox="1">
            <a:spLocks noChangeArrowheads="1"/>
          </p:cNvSpPr>
          <p:nvPr/>
        </p:nvSpPr>
        <p:spPr bwMode="auto">
          <a:xfrm>
            <a:off x="1535113" y="4192588"/>
            <a:ext cx="354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sz="2400">
                <a:solidFill>
                  <a:srgbClr val="0066FF"/>
                </a:solidFill>
              </a:rPr>
              <a:t>3</a:t>
            </a:r>
            <a:endParaRPr lang="en-US" sz="2400">
              <a:solidFill>
                <a:srgbClr val="0066FF"/>
              </a:solidFill>
            </a:endParaRPr>
          </a:p>
        </p:txBody>
      </p:sp>
      <p:sp>
        <p:nvSpPr>
          <p:cNvPr id="76863" name="Text Box 63"/>
          <p:cNvSpPr txBox="1">
            <a:spLocks noChangeArrowheads="1"/>
          </p:cNvSpPr>
          <p:nvPr/>
        </p:nvSpPr>
        <p:spPr bwMode="auto">
          <a:xfrm>
            <a:off x="2105025" y="4192588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sz="2400">
                <a:solidFill>
                  <a:srgbClr val="0066FF"/>
                </a:solidFill>
              </a:rPr>
              <a:t>4</a:t>
            </a:r>
            <a:endParaRPr lang="en-US" sz="2400">
              <a:solidFill>
                <a:srgbClr val="0066FF"/>
              </a:solidFill>
            </a:endParaRPr>
          </a:p>
        </p:txBody>
      </p:sp>
      <p:sp>
        <p:nvSpPr>
          <p:cNvPr id="76864" name="Text Box 64"/>
          <p:cNvSpPr txBox="1">
            <a:spLocks noChangeArrowheads="1"/>
          </p:cNvSpPr>
          <p:nvPr/>
        </p:nvSpPr>
        <p:spPr bwMode="auto">
          <a:xfrm>
            <a:off x="2686050" y="4192588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sz="2400">
                <a:solidFill>
                  <a:srgbClr val="0066FF"/>
                </a:solidFill>
              </a:rPr>
              <a:t>5</a:t>
            </a:r>
            <a:endParaRPr lang="en-US" sz="2400">
              <a:solidFill>
                <a:srgbClr val="0066FF"/>
              </a:solidFill>
            </a:endParaRPr>
          </a:p>
        </p:txBody>
      </p:sp>
      <p:graphicFrame>
        <p:nvGraphicFramePr>
          <p:cNvPr id="76866" name="Group 66"/>
          <p:cNvGraphicFramePr>
            <a:graphicFrameLocks noGrp="1"/>
          </p:cNvGraphicFramePr>
          <p:nvPr/>
        </p:nvGraphicFramePr>
        <p:xfrm>
          <a:off x="539750" y="5348288"/>
          <a:ext cx="2819400" cy="1036320"/>
        </p:xfrm>
        <a:graphic>
          <a:graphicData uri="http://schemas.openxmlformats.org/drawingml/2006/table">
            <a:tbl>
              <a:tblPr/>
              <a:tblGrid>
                <a:gridCol w="563563"/>
                <a:gridCol w="563562"/>
                <a:gridCol w="528638"/>
                <a:gridCol w="600075"/>
                <a:gridCol w="563562"/>
              </a:tblGrid>
              <a:tr h="396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x</a:t>
                      </a:r>
                      <a:endParaRPr kumimoji="0" lang="en-US" sz="2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5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y</a:t>
                      </a:r>
                      <a:endParaRPr kumimoji="0" lang="en-US" sz="2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6886" name="Rectangle 86"/>
          <p:cNvSpPr>
            <a:spLocks noChangeArrowheads="1"/>
          </p:cNvSpPr>
          <p:nvPr/>
        </p:nvSpPr>
        <p:spPr bwMode="auto">
          <a:xfrm>
            <a:off x="323850" y="4916488"/>
            <a:ext cx="27971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sz="2400">
                <a:latin typeface="Garamond" pitchFamily="18" charset="0"/>
              </a:rPr>
              <a:t>Now let’s  </a:t>
            </a:r>
            <a:r>
              <a:rPr lang="en-GB" sz="2400" i="1">
                <a:solidFill>
                  <a:srgbClr val="009900"/>
                </a:solidFill>
                <a:latin typeface="Garamond" pitchFamily="18" charset="0"/>
              </a:rPr>
              <a:t>y = 2x</a:t>
            </a:r>
            <a:r>
              <a:rPr lang="en-GB" sz="2400">
                <a:solidFill>
                  <a:srgbClr val="009900"/>
                </a:solidFill>
                <a:latin typeface="Garamond" pitchFamily="18" charset="0"/>
              </a:rPr>
              <a:t> + 2</a:t>
            </a:r>
            <a:r>
              <a:rPr lang="en-GB" sz="2400">
                <a:solidFill>
                  <a:srgbClr val="0066FF"/>
                </a:solidFill>
                <a:latin typeface="Garamond" pitchFamily="18" charset="0"/>
              </a:rPr>
              <a:t> </a:t>
            </a:r>
            <a:endParaRPr lang="en-US" sz="2400">
              <a:solidFill>
                <a:srgbClr val="0066FF"/>
              </a:solidFill>
              <a:latin typeface="Garamond" pitchFamily="18" charset="0"/>
            </a:endParaRPr>
          </a:p>
        </p:txBody>
      </p:sp>
      <p:sp>
        <p:nvSpPr>
          <p:cNvPr id="76887" name="Text Box 87"/>
          <p:cNvSpPr txBox="1">
            <a:spLocks noChangeArrowheads="1"/>
          </p:cNvSpPr>
          <p:nvPr/>
        </p:nvSpPr>
        <p:spPr bwMode="auto">
          <a:xfrm>
            <a:off x="1239838" y="5995988"/>
            <a:ext cx="354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sz="2400">
                <a:solidFill>
                  <a:srgbClr val="009900"/>
                </a:solidFill>
              </a:rPr>
              <a:t>2</a:t>
            </a:r>
            <a:endParaRPr lang="en-US" sz="2400">
              <a:solidFill>
                <a:srgbClr val="009900"/>
              </a:solidFill>
            </a:endParaRPr>
          </a:p>
        </p:txBody>
      </p:sp>
      <p:sp>
        <p:nvSpPr>
          <p:cNvPr id="76888" name="Text Box 88"/>
          <p:cNvSpPr txBox="1">
            <a:spLocks noChangeArrowheads="1"/>
          </p:cNvSpPr>
          <p:nvPr/>
        </p:nvSpPr>
        <p:spPr bwMode="auto">
          <a:xfrm>
            <a:off x="1751013" y="5981700"/>
            <a:ext cx="354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sz="2400">
                <a:solidFill>
                  <a:srgbClr val="009900"/>
                </a:solidFill>
              </a:rPr>
              <a:t>4</a:t>
            </a:r>
            <a:endParaRPr lang="en-US" sz="2400">
              <a:solidFill>
                <a:srgbClr val="009900"/>
              </a:solidFill>
            </a:endParaRPr>
          </a:p>
        </p:txBody>
      </p:sp>
      <p:sp>
        <p:nvSpPr>
          <p:cNvPr id="76889" name="Text Box 89"/>
          <p:cNvSpPr txBox="1">
            <a:spLocks noChangeArrowheads="1"/>
          </p:cNvSpPr>
          <p:nvPr/>
        </p:nvSpPr>
        <p:spPr bwMode="auto">
          <a:xfrm>
            <a:off x="2320925" y="59817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sz="2400">
                <a:solidFill>
                  <a:srgbClr val="009900"/>
                </a:solidFill>
              </a:rPr>
              <a:t>6</a:t>
            </a:r>
            <a:endParaRPr lang="en-US" sz="2400">
              <a:solidFill>
                <a:srgbClr val="009900"/>
              </a:solidFill>
            </a:endParaRPr>
          </a:p>
        </p:txBody>
      </p:sp>
      <p:sp>
        <p:nvSpPr>
          <p:cNvPr id="76890" name="Text Box 90"/>
          <p:cNvSpPr txBox="1">
            <a:spLocks noChangeArrowheads="1"/>
          </p:cNvSpPr>
          <p:nvPr/>
        </p:nvSpPr>
        <p:spPr bwMode="auto">
          <a:xfrm>
            <a:off x="2901950" y="59817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sz="2400">
                <a:solidFill>
                  <a:srgbClr val="009900"/>
                </a:solidFill>
              </a:rPr>
              <a:t>8</a:t>
            </a:r>
            <a:endParaRPr lang="en-US" sz="2400">
              <a:solidFill>
                <a:srgbClr val="009900"/>
              </a:solidFill>
            </a:endParaRPr>
          </a:p>
        </p:txBody>
      </p:sp>
      <p:sp>
        <p:nvSpPr>
          <p:cNvPr id="76891" name="Rectangle 91"/>
          <p:cNvSpPr>
            <a:spLocks noChangeArrowheads="1"/>
          </p:cNvSpPr>
          <p:nvPr/>
        </p:nvSpPr>
        <p:spPr bwMode="auto">
          <a:xfrm>
            <a:off x="4572000" y="765175"/>
            <a:ext cx="4321175" cy="931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spcBef>
                <a:spcPct val="30000"/>
              </a:spcBef>
            </a:pPr>
            <a:r>
              <a:rPr lang="en-GB" b="1">
                <a:latin typeface="Garamond" pitchFamily="18" charset="0"/>
              </a:rPr>
              <a:t> </a:t>
            </a:r>
            <a:r>
              <a:rPr lang="en-GB" sz="2400" b="1">
                <a:latin typeface="Garamond" pitchFamily="18" charset="0"/>
              </a:rPr>
              <a:t>Let’s plot the coordinates of the</a:t>
            </a:r>
          </a:p>
          <a:p>
            <a:pPr eaLnBrk="1" hangingPunct="1">
              <a:spcBef>
                <a:spcPct val="30000"/>
              </a:spcBef>
            </a:pPr>
            <a:r>
              <a:rPr lang="en-GB" sz="2400" b="1">
                <a:latin typeface="Garamond" pitchFamily="18" charset="0"/>
              </a:rPr>
              <a:t> first two rules on one grid</a:t>
            </a:r>
            <a:r>
              <a:rPr lang="en-GB" b="1">
                <a:latin typeface="Garamond" pitchFamily="18" charset="0"/>
              </a:rPr>
              <a:t>.</a:t>
            </a:r>
            <a:endParaRPr lang="en-US" b="1">
              <a:latin typeface="Garamond" pitchFamily="18" charset="0"/>
            </a:endParaRPr>
          </a:p>
        </p:txBody>
      </p:sp>
      <p:pic>
        <p:nvPicPr>
          <p:cNvPr id="76892" name="Picture 9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538" y="1341438"/>
            <a:ext cx="4176712" cy="504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6893" name="AutoShape 93"/>
          <p:cNvSpPr>
            <a:spLocks noChangeArrowheads="1"/>
          </p:cNvSpPr>
          <p:nvPr/>
        </p:nvSpPr>
        <p:spPr bwMode="auto">
          <a:xfrm>
            <a:off x="6127750" y="4970463"/>
            <a:ext cx="142875" cy="144462"/>
          </a:xfrm>
          <a:prstGeom prst="star4">
            <a:avLst>
              <a:gd name="adj" fmla="val 21699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76894" name="AutoShape 94"/>
          <p:cNvSpPr>
            <a:spLocks noChangeArrowheads="1"/>
          </p:cNvSpPr>
          <p:nvPr/>
        </p:nvSpPr>
        <p:spPr bwMode="auto">
          <a:xfrm>
            <a:off x="6416675" y="4710113"/>
            <a:ext cx="142875" cy="144462"/>
          </a:xfrm>
          <a:prstGeom prst="star4">
            <a:avLst>
              <a:gd name="adj" fmla="val 21699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76895" name="AutoShape 95"/>
          <p:cNvSpPr>
            <a:spLocks noChangeArrowheads="1"/>
          </p:cNvSpPr>
          <p:nvPr/>
        </p:nvSpPr>
        <p:spPr bwMode="auto">
          <a:xfrm>
            <a:off x="6734175" y="4465638"/>
            <a:ext cx="142875" cy="144462"/>
          </a:xfrm>
          <a:prstGeom prst="star4">
            <a:avLst>
              <a:gd name="adj" fmla="val 21699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76896" name="AutoShape 96"/>
          <p:cNvSpPr>
            <a:spLocks noChangeArrowheads="1"/>
          </p:cNvSpPr>
          <p:nvPr/>
        </p:nvSpPr>
        <p:spPr bwMode="auto">
          <a:xfrm>
            <a:off x="7005638" y="4192588"/>
            <a:ext cx="142875" cy="144462"/>
          </a:xfrm>
          <a:prstGeom prst="star4">
            <a:avLst>
              <a:gd name="adj" fmla="val 21699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pic>
        <p:nvPicPr>
          <p:cNvPr id="76897" name="Picture 97" descr="teacher_pointing_at_whiteboard_md_wht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599732" flipH="1">
            <a:off x="3463925" y="3887788"/>
            <a:ext cx="1174750" cy="2087562"/>
          </a:xfrm>
          <a:prstGeom prst="rect">
            <a:avLst/>
          </a:prstGeom>
          <a:noFill/>
        </p:spPr>
      </p:pic>
      <p:sp>
        <p:nvSpPr>
          <p:cNvPr id="76898" name="AutoShape 98"/>
          <p:cNvSpPr>
            <a:spLocks noChangeArrowheads="1"/>
          </p:cNvSpPr>
          <p:nvPr/>
        </p:nvSpPr>
        <p:spPr bwMode="auto">
          <a:xfrm>
            <a:off x="3419475" y="1700213"/>
            <a:ext cx="2303463" cy="1582737"/>
          </a:xfrm>
          <a:prstGeom prst="wedgeEllipseCallout">
            <a:avLst>
              <a:gd name="adj1" fmla="val -36009"/>
              <a:gd name="adj2" fmla="val 12141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en-GB" sz="2000">
                <a:latin typeface="Garamond" pitchFamily="18" charset="0"/>
              </a:rPr>
              <a:t>Join the points to draw the graph</a:t>
            </a:r>
            <a:endParaRPr lang="en-US" sz="2000">
              <a:latin typeface="Garamond" pitchFamily="18" charset="0"/>
            </a:endParaRPr>
          </a:p>
        </p:txBody>
      </p:sp>
      <p:sp>
        <p:nvSpPr>
          <p:cNvPr id="76899" name="Line 99"/>
          <p:cNvSpPr>
            <a:spLocks noChangeShapeType="1"/>
          </p:cNvSpPr>
          <p:nvPr/>
        </p:nvSpPr>
        <p:spPr bwMode="auto">
          <a:xfrm flipV="1">
            <a:off x="5278438" y="3082925"/>
            <a:ext cx="3095625" cy="2808288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76900" name="Text Box 100"/>
          <p:cNvSpPr txBox="1">
            <a:spLocks noChangeArrowheads="1"/>
          </p:cNvSpPr>
          <p:nvPr/>
        </p:nvSpPr>
        <p:spPr bwMode="auto">
          <a:xfrm rot="-2598919">
            <a:off x="7596188" y="2971800"/>
            <a:ext cx="793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sz="2400" i="1">
                <a:solidFill>
                  <a:srgbClr val="FF0000"/>
                </a:solidFill>
                <a:latin typeface="Garamond" pitchFamily="18" charset="0"/>
              </a:rPr>
              <a:t>y = x</a:t>
            </a:r>
            <a:endParaRPr lang="en-US" sz="2400" i="1">
              <a:solidFill>
                <a:srgbClr val="FF0000"/>
              </a:solidFill>
              <a:latin typeface="Garamond" pitchFamily="18" charset="0"/>
            </a:endParaRPr>
          </a:p>
        </p:txBody>
      </p:sp>
      <p:sp>
        <p:nvSpPr>
          <p:cNvPr id="76901" name="AutoShape 101"/>
          <p:cNvSpPr>
            <a:spLocks noChangeArrowheads="1"/>
          </p:cNvSpPr>
          <p:nvPr/>
        </p:nvSpPr>
        <p:spPr bwMode="auto">
          <a:xfrm>
            <a:off x="6129338" y="4451350"/>
            <a:ext cx="142875" cy="144463"/>
          </a:xfrm>
          <a:prstGeom prst="star4">
            <a:avLst>
              <a:gd name="adj" fmla="val 21699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76902" name="AutoShape 102"/>
          <p:cNvSpPr>
            <a:spLocks noChangeArrowheads="1"/>
          </p:cNvSpPr>
          <p:nvPr/>
        </p:nvSpPr>
        <p:spPr bwMode="auto">
          <a:xfrm>
            <a:off x="6430963" y="4164013"/>
            <a:ext cx="142875" cy="144462"/>
          </a:xfrm>
          <a:prstGeom prst="star4">
            <a:avLst>
              <a:gd name="adj" fmla="val 21699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76903" name="AutoShape 103"/>
          <p:cNvSpPr>
            <a:spLocks noChangeArrowheads="1"/>
          </p:cNvSpPr>
          <p:nvPr/>
        </p:nvSpPr>
        <p:spPr bwMode="auto">
          <a:xfrm>
            <a:off x="6732588" y="3919538"/>
            <a:ext cx="142875" cy="144462"/>
          </a:xfrm>
          <a:prstGeom prst="star4">
            <a:avLst>
              <a:gd name="adj" fmla="val 21699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76904" name="AutoShape 104"/>
          <p:cNvSpPr>
            <a:spLocks noChangeArrowheads="1"/>
          </p:cNvSpPr>
          <p:nvPr/>
        </p:nvSpPr>
        <p:spPr bwMode="auto">
          <a:xfrm>
            <a:off x="7007225" y="3659188"/>
            <a:ext cx="142875" cy="144462"/>
          </a:xfrm>
          <a:prstGeom prst="star4">
            <a:avLst>
              <a:gd name="adj" fmla="val 21699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76906" name="Line 106"/>
          <p:cNvSpPr>
            <a:spLocks noChangeShapeType="1"/>
          </p:cNvSpPr>
          <p:nvPr/>
        </p:nvSpPr>
        <p:spPr bwMode="auto">
          <a:xfrm flipV="1">
            <a:off x="5062538" y="2736850"/>
            <a:ext cx="3095625" cy="2808288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76907" name="Text Box 107"/>
          <p:cNvSpPr txBox="1">
            <a:spLocks noChangeArrowheads="1"/>
          </p:cNvSpPr>
          <p:nvPr/>
        </p:nvSpPr>
        <p:spPr bwMode="auto">
          <a:xfrm rot="-2598919">
            <a:off x="7167563" y="2536825"/>
            <a:ext cx="12922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sz="2400" i="1">
                <a:solidFill>
                  <a:srgbClr val="0000FF"/>
                </a:solidFill>
                <a:latin typeface="Garamond" pitchFamily="18" charset="0"/>
              </a:rPr>
              <a:t>y = x + 2</a:t>
            </a:r>
            <a:endParaRPr lang="en-US" sz="2400" i="1">
              <a:solidFill>
                <a:srgbClr val="0000FF"/>
              </a:solidFill>
              <a:latin typeface="Garamond" pitchFamily="18" charset="0"/>
            </a:endParaRPr>
          </a:p>
        </p:txBody>
      </p:sp>
      <p:sp>
        <p:nvSpPr>
          <p:cNvPr id="76909" name="Rectangle 109"/>
          <p:cNvSpPr>
            <a:spLocks noChangeArrowheads="1"/>
          </p:cNvSpPr>
          <p:nvPr/>
        </p:nvSpPr>
        <p:spPr bwMode="auto">
          <a:xfrm rot="-2589158">
            <a:off x="3927475" y="2863850"/>
            <a:ext cx="3970338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30000"/>
              </a:spcBef>
            </a:pPr>
            <a:r>
              <a:rPr lang="en-GB" b="1">
                <a:solidFill>
                  <a:srgbClr val="FF0000"/>
                </a:solidFill>
                <a:latin typeface="Garamond" pitchFamily="18" charset="0"/>
              </a:rPr>
              <a:t>What can you say about the slope and </a:t>
            </a:r>
          </a:p>
          <a:p>
            <a:pPr eaLnBrk="1" hangingPunct="1">
              <a:spcBef>
                <a:spcPct val="30000"/>
              </a:spcBef>
            </a:pPr>
            <a:r>
              <a:rPr lang="en-GB" b="1">
                <a:solidFill>
                  <a:srgbClr val="FF0000"/>
                </a:solidFill>
                <a:latin typeface="Garamond" pitchFamily="18" charset="0"/>
              </a:rPr>
              <a:t>where the cross the y – axis?</a:t>
            </a:r>
            <a:endParaRPr lang="en-US" b="1">
              <a:solidFill>
                <a:srgbClr val="FF0000"/>
              </a:solidFill>
              <a:latin typeface="Garamon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6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76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76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76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76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768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76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" dur="2000"/>
                                        <p:tgtEl>
                                          <p:spTgt spid="76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500"/>
                                        <p:tgtEl>
                                          <p:spTgt spid="76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5" dur="500"/>
                                        <p:tgtEl>
                                          <p:spTgt spid="76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0" dur="500"/>
                                        <p:tgtEl>
                                          <p:spTgt spid="76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68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68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68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68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76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4" dur="2000"/>
                                        <p:tgtEl>
                                          <p:spTgt spid="7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7" dur="2000"/>
                                        <p:tgtEl>
                                          <p:spTgt spid="76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2" dur="500"/>
                                        <p:tgtEl>
                                          <p:spTgt spid="76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7" dur="500"/>
                                        <p:tgtEl>
                                          <p:spTgt spid="76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2" dur="500"/>
                                        <p:tgtEl>
                                          <p:spTgt spid="76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6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6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68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768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 tmFilter="0,0; .5, 1; 1, 1"/>
                                        <p:tgtEl>
                                          <p:spTgt spid="76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6" dur="2000"/>
                                        <p:tgtEl>
                                          <p:spTgt spid="76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9" dur="2000"/>
                                        <p:tgtEl>
                                          <p:spTgt spid="76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768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768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76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6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76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768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768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76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76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76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768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768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768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768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76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768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768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768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768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76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500"/>
                                        <p:tgtEl>
                                          <p:spTgt spid="76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00"/>
                                        <p:tgtEl>
                                          <p:spTgt spid="76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8" dur="2000"/>
                                        <p:tgtEl>
                                          <p:spTgt spid="76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1" dur="2000"/>
                                        <p:tgtEl>
                                          <p:spTgt spid="76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769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769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769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769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76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769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769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769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769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76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769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769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769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769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76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769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769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769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769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76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2" dur="2000"/>
                                        <p:tgtEl>
                                          <p:spTgt spid="76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5" dur="2000"/>
                                        <p:tgtEl>
                                          <p:spTgt spid="76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0" dur="500"/>
                                        <p:tgtEl>
                                          <p:spTgt spid="76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27" grpId="0"/>
      <p:bldP spid="76836" grpId="0"/>
      <p:bldP spid="76837" grpId="0"/>
      <p:bldP spid="76838" grpId="0"/>
      <p:bldP spid="76839" grpId="0"/>
      <p:bldP spid="76860" grpId="0"/>
      <p:bldP spid="76861" grpId="0"/>
      <p:bldP spid="76862" grpId="0"/>
      <p:bldP spid="76863" grpId="0"/>
      <p:bldP spid="76864" grpId="0"/>
      <p:bldP spid="76886" grpId="0"/>
      <p:bldP spid="76887" grpId="0"/>
      <p:bldP spid="76888" grpId="0"/>
      <p:bldP spid="76889" grpId="0"/>
      <p:bldP spid="76890" grpId="0"/>
      <p:bldP spid="76891" grpId="0"/>
      <p:bldP spid="76893" grpId="0" animBg="1"/>
      <p:bldP spid="76894" grpId="0" animBg="1"/>
      <p:bldP spid="76895" grpId="0" animBg="1"/>
      <p:bldP spid="76896" grpId="0" animBg="1"/>
      <p:bldP spid="76898" grpId="0" animBg="1"/>
      <p:bldP spid="76899" grpId="0" animBg="1"/>
      <p:bldP spid="76900" grpId="0"/>
      <p:bldP spid="76901" grpId="0" animBg="1"/>
      <p:bldP spid="76902" grpId="0" animBg="1"/>
      <p:bldP spid="76903" grpId="0" animBg="1"/>
      <p:bldP spid="76904" grpId="0" animBg="1"/>
      <p:bldP spid="76906" grpId="0" animBg="1"/>
      <p:bldP spid="76907" grpId="0"/>
      <p:bldP spid="7690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8CA55-B151-413F-9ABC-2520F6D6137F}" type="datetime1">
              <a:rPr lang="en-GB"/>
              <a:pPr/>
              <a:t>16/09/2009</a:t>
            </a:fld>
            <a:endParaRPr lang="en-US"/>
          </a:p>
        </p:txBody>
      </p:sp>
      <p:sp>
        <p:nvSpPr>
          <p:cNvPr id="7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Presented By J. Mills-Dadson</a:t>
            </a:r>
          </a:p>
        </p:txBody>
      </p:sp>
      <p:sp>
        <p:nvSpPr>
          <p:cNvPr id="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125C6-F3AA-4A69-9AAC-83B143BE4E70}" type="slidenum">
              <a:rPr lang="en-US"/>
              <a:pPr/>
              <a:t>5</a:t>
            </a:fld>
            <a:endParaRPr lang="en-US"/>
          </a:p>
        </p:txBody>
      </p:sp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234950"/>
            <a:ext cx="8229600" cy="1143000"/>
          </a:xfrm>
        </p:spPr>
        <p:txBody>
          <a:bodyPr/>
          <a:lstStyle/>
          <a:p>
            <a:pPr algn="ctr"/>
            <a:r>
              <a:rPr lang="en-GB" b="1">
                <a:solidFill>
                  <a:srgbClr val="FF0000"/>
                </a:solidFill>
                <a:latin typeface="Garamond" pitchFamily="18" charset="0"/>
              </a:rPr>
              <a:t>Linear Graphs</a:t>
            </a:r>
            <a:endParaRPr lang="en-US" b="1">
              <a:solidFill>
                <a:srgbClr val="FF0000"/>
              </a:solidFill>
              <a:latin typeface="Garamond" pitchFamily="18" charset="0"/>
            </a:endParaRPr>
          </a:p>
        </p:txBody>
      </p:sp>
      <p:graphicFrame>
        <p:nvGraphicFramePr>
          <p:cNvPr id="81948" name="Group 28"/>
          <p:cNvGraphicFramePr>
            <a:graphicFrameLocks noGrp="1"/>
          </p:cNvGraphicFramePr>
          <p:nvPr/>
        </p:nvGraphicFramePr>
        <p:xfrm>
          <a:off x="323850" y="1100138"/>
          <a:ext cx="2819400" cy="1036320"/>
        </p:xfrm>
        <a:graphic>
          <a:graphicData uri="http://schemas.openxmlformats.org/drawingml/2006/table">
            <a:tbl>
              <a:tblPr/>
              <a:tblGrid>
                <a:gridCol w="563563"/>
                <a:gridCol w="563562"/>
                <a:gridCol w="528638"/>
                <a:gridCol w="600075"/>
                <a:gridCol w="563562"/>
              </a:tblGrid>
              <a:tr h="396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x</a:t>
                      </a:r>
                      <a:endParaRPr kumimoji="0" lang="en-US" sz="2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5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y</a:t>
                      </a:r>
                      <a:endParaRPr kumimoji="0" lang="en-US" sz="2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1968" name="Rectangle 48"/>
          <p:cNvSpPr>
            <a:spLocks noChangeArrowheads="1"/>
          </p:cNvSpPr>
          <p:nvPr/>
        </p:nvSpPr>
        <p:spPr bwMode="auto">
          <a:xfrm>
            <a:off x="107950" y="668338"/>
            <a:ext cx="29622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sz="2400">
                <a:latin typeface="Garamond" pitchFamily="18" charset="0"/>
              </a:rPr>
              <a:t>2) Now let’s  </a:t>
            </a:r>
            <a:r>
              <a:rPr lang="en-GB" sz="2400" i="1">
                <a:solidFill>
                  <a:srgbClr val="0066FF"/>
                </a:solidFill>
                <a:latin typeface="Garamond" pitchFamily="18" charset="0"/>
              </a:rPr>
              <a:t>y = x</a:t>
            </a:r>
            <a:r>
              <a:rPr lang="en-GB" sz="2400">
                <a:solidFill>
                  <a:srgbClr val="0066FF"/>
                </a:solidFill>
                <a:latin typeface="Garamond" pitchFamily="18" charset="0"/>
              </a:rPr>
              <a:t> + 2 </a:t>
            </a:r>
            <a:endParaRPr lang="en-US" sz="2400">
              <a:solidFill>
                <a:srgbClr val="0066FF"/>
              </a:solidFill>
              <a:latin typeface="Garamond" pitchFamily="18" charset="0"/>
            </a:endParaRPr>
          </a:p>
        </p:txBody>
      </p:sp>
      <p:sp>
        <p:nvSpPr>
          <p:cNvPr id="81969" name="Text Box 49"/>
          <p:cNvSpPr txBox="1">
            <a:spLocks noChangeArrowheads="1"/>
          </p:cNvSpPr>
          <p:nvPr/>
        </p:nvSpPr>
        <p:spPr bwMode="auto">
          <a:xfrm>
            <a:off x="1023938" y="1747838"/>
            <a:ext cx="354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sz="2400">
                <a:solidFill>
                  <a:srgbClr val="0066FF"/>
                </a:solidFill>
              </a:rPr>
              <a:t>2</a:t>
            </a:r>
            <a:endParaRPr lang="en-US" sz="2400">
              <a:solidFill>
                <a:srgbClr val="0066FF"/>
              </a:solidFill>
            </a:endParaRPr>
          </a:p>
        </p:txBody>
      </p:sp>
      <p:sp>
        <p:nvSpPr>
          <p:cNvPr id="81970" name="Text Box 50"/>
          <p:cNvSpPr txBox="1">
            <a:spLocks noChangeArrowheads="1"/>
          </p:cNvSpPr>
          <p:nvPr/>
        </p:nvSpPr>
        <p:spPr bwMode="auto">
          <a:xfrm>
            <a:off x="1535113" y="1733550"/>
            <a:ext cx="354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sz="2400">
                <a:solidFill>
                  <a:srgbClr val="0066FF"/>
                </a:solidFill>
              </a:rPr>
              <a:t>3</a:t>
            </a:r>
            <a:endParaRPr lang="en-US" sz="2400">
              <a:solidFill>
                <a:srgbClr val="0066FF"/>
              </a:solidFill>
            </a:endParaRPr>
          </a:p>
        </p:txBody>
      </p:sp>
      <p:sp>
        <p:nvSpPr>
          <p:cNvPr id="81971" name="Text Box 51"/>
          <p:cNvSpPr txBox="1">
            <a:spLocks noChangeArrowheads="1"/>
          </p:cNvSpPr>
          <p:nvPr/>
        </p:nvSpPr>
        <p:spPr bwMode="auto">
          <a:xfrm>
            <a:off x="2105025" y="173355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sz="2400">
                <a:solidFill>
                  <a:srgbClr val="0066FF"/>
                </a:solidFill>
              </a:rPr>
              <a:t>4</a:t>
            </a:r>
            <a:endParaRPr lang="en-US" sz="2400">
              <a:solidFill>
                <a:srgbClr val="0066FF"/>
              </a:solidFill>
            </a:endParaRPr>
          </a:p>
        </p:txBody>
      </p:sp>
      <p:sp>
        <p:nvSpPr>
          <p:cNvPr id="81972" name="Text Box 52"/>
          <p:cNvSpPr txBox="1">
            <a:spLocks noChangeArrowheads="1"/>
          </p:cNvSpPr>
          <p:nvPr/>
        </p:nvSpPr>
        <p:spPr bwMode="auto">
          <a:xfrm>
            <a:off x="2686050" y="173355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sz="2400">
                <a:solidFill>
                  <a:srgbClr val="0066FF"/>
                </a:solidFill>
              </a:rPr>
              <a:t>5</a:t>
            </a:r>
            <a:endParaRPr lang="en-US" sz="2400">
              <a:solidFill>
                <a:srgbClr val="0066FF"/>
              </a:solidFill>
            </a:endParaRPr>
          </a:p>
        </p:txBody>
      </p:sp>
      <p:graphicFrame>
        <p:nvGraphicFramePr>
          <p:cNvPr id="81973" name="Group 53"/>
          <p:cNvGraphicFramePr>
            <a:graphicFrameLocks noGrp="1"/>
          </p:cNvGraphicFramePr>
          <p:nvPr/>
        </p:nvGraphicFramePr>
        <p:xfrm>
          <a:off x="539750" y="2886075"/>
          <a:ext cx="2819400" cy="1036320"/>
        </p:xfrm>
        <a:graphic>
          <a:graphicData uri="http://schemas.openxmlformats.org/drawingml/2006/table">
            <a:tbl>
              <a:tblPr/>
              <a:tblGrid>
                <a:gridCol w="563563"/>
                <a:gridCol w="563562"/>
                <a:gridCol w="528638"/>
                <a:gridCol w="600075"/>
                <a:gridCol w="563562"/>
              </a:tblGrid>
              <a:tr h="396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x</a:t>
                      </a:r>
                      <a:endParaRPr kumimoji="0" lang="en-US" sz="2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5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y</a:t>
                      </a:r>
                      <a:endParaRPr kumimoji="0" lang="en-US" sz="2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1993" name="Rectangle 73"/>
          <p:cNvSpPr>
            <a:spLocks noChangeArrowheads="1"/>
          </p:cNvSpPr>
          <p:nvPr/>
        </p:nvSpPr>
        <p:spPr bwMode="auto">
          <a:xfrm>
            <a:off x="323850" y="2397125"/>
            <a:ext cx="27971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sz="2400">
                <a:latin typeface="Garamond" pitchFamily="18" charset="0"/>
              </a:rPr>
              <a:t>Now let’s  </a:t>
            </a:r>
            <a:r>
              <a:rPr lang="en-GB" sz="2400" i="1">
                <a:solidFill>
                  <a:srgbClr val="009900"/>
                </a:solidFill>
                <a:latin typeface="Garamond" pitchFamily="18" charset="0"/>
              </a:rPr>
              <a:t>y = 2x</a:t>
            </a:r>
            <a:r>
              <a:rPr lang="en-GB" sz="2400">
                <a:solidFill>
                  <a:srgbClr val="009900"/>
                </a:solidFill>
                <a:latin typeface="Garamond" pitchFamily="18" charset="0"/>
              </a:rPr>
              <a:t> + 2</a:t>
            </a:r>
            <a:r>
              <a:rPr lang="en-GB" sz="2400">
                <a:solidFill>
                  <a:srgbClr val="0066FF"/>
                </a:solidFill>
                <a:latin typeface="Garamond" pitchFamily="18" charset="0"/>
              </a:rPr>
              <a:t> </a:t>
            </a:r>
            <a:endParaRPr lang="en-US" sz="2400">
              <a:solidFill>
                <a:srgbClr val="0066FF"/>
              </a:solidFill>
              <a:latin typeface="Garamond" pitchFamily="18" charset="0"/>
            </a:endParaRPr>
          </a:p>
        </p:txBody>
      </p:sp>
      <p:sp>
        <p:nvSpPr>
          <p:cNvPr id="81994" name="Text Box 74"/>
          <p:cNvSpPr txBox="1">
            <a:spLocks noChangeArrowheads="1"/>
          </p:cNvSpPr>
          <p:nvPr/>
        </p:nvSpPr>
        <p:spPr bwMode="auto">
          <a:xfrm>
            <a:off x="1239838" y="3476625"/>
            <a:ext cx="354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sz="2400">
                <a:solidFill>
                  <a:srgbClr val="009900"/>
                </a:solidFill>
              </a:rPr>
              <a:t>2</a:t>
            </a:r>
            <a:endParaRPr lang="en-US" sz="2400">
              <a:solidFill>
                <a:srgbClr val="009900"/>
              </a:solidFill>
            </a:endParaRPr>
          </a:p>
        </p:txBody>
      </p:sp>
      <p:sp>
        <p:nvSpPr>
          <p:cNvPr id="81995" name="Text Box 75"/>
          <p:cNvSpPr txBox="1">
            <a:spLocks noChangeArrowheads="1"/>
          </p:cNvSpPr>
          <p:nvPr/>
        </p:nvSpPr>
        <p:spPr bwMode="auto">
          <a:xfrm>
            <a:off x="1751013" y="3462338"/>
            <a:ext cx="354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sz="2400">
                <a:solidFill>
                  <a:srgbClr val="009900"/>
                </a:solidFill>
              </a:rPr>
              <a:t>4</a:t>
            </a:r>
            <a:endParaRPr lang="en-US" sz="2400">
              <a:solidFill>
                <a:srgbClr val="009900"/>
              </a:solidFill>
            </a:endParaRPr>
          </a:p>
        </p:txBody>
      </p:sp>
      <p:sp>
        <p:nvSpPr>
          <p:cNvPr id="81996" name="Text Box 76"/>
          <p:cNvSpPr txBox="1">
            <a:spLocks noChangeArrowheads="1"/>
          </p:cNvSpPr>
          <p:nvPr/>
        </p:nvSpPr>
        <p:spPr bwMode="auto">
          <a:xfrm>
            <a:off x="2320925" y="3462338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sz="2400">
                <a:solidFill>
                  <a:srgbClr val="009900"/>
                </a:solidFill>
              </a:rPr>
              <a:t>6</a:t>
            </a:r>
            <a:endParaRPr lang="en-US" sz="2400">
              <a:solidFill>
                <a:srgbClr val="009900"/>
              </a:solidFill>
            </a:endParaRPr>
          </a:p>
        </p:txBody>
      </p:sp>
      <p:sp>
        <p:nvSpPr>
          <p:cNvPr id="81997" name="Text Box 77"/>
          <p:cNvSpPr txBox="1">
            <a:spLocks noChangeArrowheads="1"/>
          </p:cNvSpPr>
          <p:nvPr/>
        </p:nvSpPr>
        <p:spPr bwMode="auto">
          <a:xfrm>
            <a:off x="2901950" y="3462338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sz="2400">
                <a:solidFill>
                  <a:srgbClr val="009900"/>
                </a:solidFill>
              </a:rPr>
              <a:t>8</a:t>
            </a:r>
            <a:endParaRPr lang="en-US" sz="2400">
              <a:solidFill>
                <a:srgbClr val="009900"/>
              </a:solidFill>
            </a:endParaRPr>
          </a:p>
        </p:txBody>
      </p:sp>
      <p:sp>
        <p:nvSpPr>
          <p:cNvPr id="81998" name="Rectangle 78"/>
          <p:cNvSpPr>
            <a:spLocks noChangeArrowheads="1"/>
          </p:cNvSpPr>
          <p:nvPr/>
        </p:nvSpPr>
        <p:spPr bwMode="auto">
          <a:xfrm>
            <a:off x="4572000" y="765175"/>
            <a:ext cx="4321175" cy="931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spcBef>
                <a:spcPct val="30000"/>
              </a:spcBef>
            </a:pPr>
            <a:r>
              <a:rPr lang="en-GB" b="1">
                <a:latin typeface="Garamond" pitchFamily="18" charset="0"/>
              </a:rPr>
              <a:t> </a:t>
            </a:r>
            <a:r>
              <a:rPr lang="en-GB" sz="2400" b="1">
                <a:latin typeface="Garamond" pitchFamily="18" charset="0"/>
              </a:rPr>
              <a:t>Let’s plot the coordinates of the</a:t>
            </a:r>
          </a:p>
          <a:p>
            <a:pPr eaLnBrk="1" hangingPunct="1">
              <a:spcBef>
                <a:spcPct val="30000"/>
              </a:spcBef>
            </a:pPr>
            <a:r>
              <a:rPr lang="en-GB" sz="2400" b="1">
                <a:latin typeface="Garamond" pitchFamily="18" charset="0"/>
              </a:rPr>
              <a:t> These two rules on one grid</a:t>
            </a:r>
            <a:r>
              <a:rPr lang="en-GB" b="1">
                <a:latin typeface="Garamond" pitchFamily="18" charset="0"/>
              </a:rPr>
              <a:t>.</a:t>
            </a:r>
            <a:endParaRPr lang="en-US" b="1">
              <a:latin typeface="Garamond" pitchFamily="18" charset="0"/>
            </a:endParaRPr>
          </a:p>
        </p:txBody>
      </p:sp>
      <p:pic>
        <p:nvPicPr>
          <p:cNvPr id="81999" name="Picture 7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538" y="1341438"/>
            <a:ext cx="4176712" cy="504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2004" name="Picture 84" descr="teacher_pointing_at_whiteboard_md_wht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582025" flipH="1">
            <a:off x="395288" y="4076700"/>
            <a:ext cx="1174750" cy="2087563"/>
          </a:xfrm>
          <a:prstGeom prst="rect">
            <a:avLst/>
          </a:prstGeom>
          <a:noFill/>
        </p:spPr>
      </p:pic>
      <p:sp>
        <p:nvSpPr>
          <p:cNvPr id="82005" name="AutoShape 85"/>
          <p:cNvSpPr>
            <a:spLocks noChangeArrowheads="1"/>
          </p:cNvSpPr>
          <p:nvPr/>
        </p:nvSpPr>
        <p:spPr bwMode="auto">
          <a:xfrm>
            <a:off x="1763713" y="3860800"/>
            <a:ext cx="2016125" cy="1512888"/>
          </a:xfrm>
          <a:prstGeom prst="wedgeEllipseCallout">
            <a:avLst>
              <a:gd name="adj1" fmla="val -94644"/>
              <a:gd name="adj2" fmla="val -855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en-GB" sz="2000">
                <a:latin typeface="Garamond" pitchFamily="18" charset="0"/>
              </a:rPr>
              <a:t>Join the points to draw the graph</a:t>
            </a:r>
            <a:endParaRPr lang="en-US" sz="2000">
              <a:latin typeface="Garamond" pitchFamily="18" charset="0"/>
            </a:endParaRPr>
          </a:p>
        </p:txBody>
      </p:sp>
      <p:sp>
        <p:nvSpPr>
          <p:cNvPr id="82008" name="AutoShape 88"/>
          <p:cNvSpPr>
            <a:spLocks noChangeArrowheads="1"/>
          </p:cNvSpPr>
          <p:nvPr/>
        </p:nvSpPr>
        <p:spPr bwMode="auto">
          <a:xfrm>
            <a:off x="6129338" y="4451350"/>
            <a:ext cx="142875" cy="144463"/>
          </a:xfrm>
          <a:prstGeom prst="star4">
            <a:avLst>
              <a:gd name="adj" fmla="val 21699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82009" name="AutoShape 89"/>
          <p:cNvSpPr>
            <a:spLocks noChangeArrowheads="1"/>
          </p:cNvSpPr>
          <p:nvPr/>
        </p:nvSpPr>
        <p:spPr bwMode="auto">
          <a:xfrm>
            <a:off x="6430963" y="4164013"/>
            <a:ext cx="142875" cy="144462"/>
          </a:xfrm>
          <a:prstGeom prst="star4">
            <a:avLst>
              <a:gd name="adj" fmla="val 21699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82010" name="AutoShape 90"/>
          <p:cNvSpPr>
            <a:spLocks noChangeArrowheads="1"/>
          </p:cNvSpPr>
          <p:nvPr/>
        </p:nvSpPr>
        <p:spPr bwMode="auto">
          <a:xfrm>
            <a:off x="6732588" y="3919538"/>
            <a:ext cx="142875" cy="144462"/>
          </a:xfrm>
          <a:prstGeom prst="star4">
            <a:avLst>
              <a:gd name="adj" fmla="val 21699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82011" name="AutoShape 91"/>
          <p:cNvSpPr>
            <a:spLocks noChangeArrowheads="1"/>
          </p:cNvSpPr>
          <p:nvPr/>
        </p:nvSpPr>
        <p:spPr bwMode="auto">
          <a:xfrm>
            <a:off x="7007225" y="3659188"/>
            <a:ext cx="142875" cy="144462"/>
          </a:xfrm>
          <a:prstGeom prst="star4">
            <a:avLst>
              <a:gd name="adj" fmla="val 21699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82012" name="Line 92"/>
          <p:cNvSpPr>
            <a:spLocks noChangeShapeType="1"/>
          </p:cNvSpPr>
          <p:nvPr/>
        </p:nvSpPr>
        <p:spPr bwMode="auto">
          <a:xfrm flipV="1">
            <a:off x="5062538" y="2736850"/>
            <a:ext cx="3095625" cy="2808288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82013" name="Text Box 93"/>
          <p:cNvSpPr txBox="1">
            <a:spLocks noChangeArrowheads="1"/>
          </p:cNvSpPr>
          <p:nvPr/>
        </p:nvSpPr>
        <p:spPr bwMode="auto">
          <a:xfrm rot="-2598919">
            <a:off x="7167563" y="2536825"/>
            <a:ext cx="12922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sz="2400" i="1">
                <a:solidFill>
                  <a:srgbClr val="0000FF"/>
                </a:solidFill>
                <a:latin typeface="Garamond" pitchFamily="18" charset="0"/>
              </a:rPr>
              <a:t>y = x + 2</a:t>
            </a:r>
            <a:endParaRPr lang="en-US" sz="2400" i="1">
              <a:solidFill>
                <a:srgbClr val="0000FF"/>
              </a:solidFill>
              <a:latin typeface="Garamond" pitchFamily="18" charset="0"/>
            </a:endParaRPr>
          </a:p>
        </p:txBody>
      </p:sp>
      <p:sp>
        <p:nvSpPr>
          <p:cNvPr id="82014" name="Rectangle 94"/>
          <p:cNvSpPr>
            <a:spLocks noChangeArrowheads="1"/>
          </p:cNvSpPr>
          <p:nvPr/>
        </p:nvSpPr>
        <p:spPr bwMode="auto">
          <a:xfrm>
            <a:off x="889000" y="5589588"/>
            <a:ext cx="3970338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30000"/>
              </a:spcBef>
            </a:pPr>
            <a:r>
              <a:rPr lang="en-GB" b="1">
                <a:solidFill>
                  <a:srgbClr val="FF0000"/>
                </a:solidFill>
                <a:latin typeface="Garamond" pitchFamily="18" charset="0"/>
              </a:rPr>
              <a:t>What can you say about the slope and </a:t>
            </a:r>
          </a:p>
          <a:p>
            <a:pPr eaLnBrk="1" hangingPunct="1">
              <a:spcBef>
                <a:spcPct val="30000"/>
              </a:spcBef>
            </a:pPr>
            <a:r>
              <a:rPr lang="en-GB" b="1">
                <a:solidFill>
                  <a:srgbClr val="FF0000"/>
                </a:solidFill>
                <a:latin typeface="Garamond" pitchFamily="18" charset="0"/>
              </a:rPr>
              <a:t>where the cross the y – axis?</a:t>
            </a:r>
            <a:endParaRPr lang="en-US" b="1">
              <a:solidFill>
                <a:srgbClr val="FF0000"/>
              </a:solidFill>
              <a:latin typeface="Garamond" pitchFamily="18" charset="0"/>
            </a:endParaRPr>
          </a:p>
        </p:txBody>
      </p:sp>
      <p:sp>
        <p:nvSpPr>
          <p:cNvPr id="82016" name="AutoShape 96"/>
          <p:cNvSpPr>
            <a:spLocks noChangeArrowheads="1"/>
          </p:cNvSpPr>
          <p:nvPr/>
        </p:nvSpPr>
        <p:spPr bwMode="auto">
          <a:xfrm>
            <a:off x="6127750" y="4449763"/>
            <a:ext cx="142875" cy="144462"/>
          </a:xfrm>
          <a:prstGeom prst="star4">
            <a:avLst>
              <a:gd name="adj" fmla="val 21699"/>
            </a:avLst>
          </a:prstGeom>
          <a:solidFill>
            <a:srgbClr val="008000"/>
          </a:solidFill>
          <a:ln w="9525">
            <a:solidFill>
              <a:srgbClr val="008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82017" name="AutoShape 97"/>
          <p:cNvSpPr>
            <a:spLocks noChangeArrowheads="1"/>
          </p:cNvSpPr>
          <p:nvPr/>
        </p:nvSpPr>
        <p:spPr bwMode="auto">
          <a:xfrm>
            <a:off x="6416675" y="3919538"/>
            <a:ext cx="142875" cy="144462"/>
          </a:xfrm>
          <a:prstGeom prst="star4">
            <a:avLst>
              <a:gd name="adj" fmla="val 21699"/>
            </a:avLst>
          </a:prstGeom>
          <a:solidFill>
            <a:srgbClr val="008000"/>
          </a:solidFill>
          <a:ln w="9525">
            <a:solidFill>
              <a:srgbClr val="008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82018" name="AutoShape 98"/>
          <p:cNvSpPr>
            <a:spLocks noChangeArrowheads="1"/>
          </p:cNvSpPr>
          <p:nvPr/>
        </p:nvSpPr>
        <p:spPr bwMode="auto">
          <a:xfrm>
            <a:off x="6719888" y="3386138"/>
            <a:ext cx="142875" cy="144462"/>
          </a:xfrm>
          <a:prstGeom prst="star4">
            <a:avLst>
              <a:gd name="adj" fmla="val 21699"/>
            </a:avLst>
          </a:prstGeom>
          <a:solidFill>
            <a:srgbClr val="008000"/>
          </a:solidFill>
          <a:ln w="9525">
            <a:solidFill>
              <a:srgbClr val="008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82019" name="AutoShape 99"/>
          <p:cNvSpPr>
            <a:spLocks noChangeArrowheads="1"/>
          </p:cNvSpPr>
          <p:nvPr/>
        </p:nvSpPr>
        <p:spPr bwMode="auto">
          <a:xfrm>
            <a:off x="7007225" y="2867025"/>
            <a:ext cx="142875" cy="144463"/>
          </a:xfrm>
          <a:prstGeom prst="star4">
            <a:avLst>
              <a:gd name="adj" fmla="val 21699"/>
            </a:avLst>
          </a:prstGeom>
          <a:solidFill>
            <a:srgbClr val="008000"/>
          </a:solidFill>
          <a:ln w="9525">
            <a:solidFill>
              <a:srgbClr val="008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82020" name="Line 100"/>
          <p:cNvSpPr>
            <a:spLocks noChangeShapeType="1"/>
          </p:cNvSpPr>
          <p:nvPr/>
        </p:nvSpPr>
        <p:spPr bwMode="auto">
          <a:xfrm flipV="1">
            <a:off x="5292725" y="1773238"/>
            <a:ext cx="2447925" cy="4319587"/>
          </a:xfrm>
          <a:prstGeom prst="line">
            <a:avLst/>
          </a:prstGeom>
          <a:noFill/>
          <a:ln w="9525">
            <a:solidFill>
              <a:srgbClr val="0099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82021" name="Text Box 101"/>
          <p:cNvSpPr txBox="1">
            <a:spLocks noChangeArrowheads="1"/>
          </p:cNvSpPr>
          <p:nvPr/>
        </p:nvSpPr>
        <p:spPr bwMode="auto">
          <a:xfrm rot="-3319608">
            <a:off x="6530975" y="2133601"/>
            <a:ext cx="12922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sz="2400" i="1">
                <a:solidFill>
                  <a:srgbClr val="009900"/>
                </a:solidFill>
                <a:latin typeface="Garamond" pitchFamily="18" charset="0"/>
              </a:rPr>
              <a:t>y = x + 2</a:t>
            </a:r>
            <a:endParaRPr lang="en-US" sz="2400" i="1">
              <a:solidFill>
                <a:srgbClr val="009900"/>
              </a:solidFill>
              <a:latin typeface="Garamon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20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20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20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20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20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20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20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20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20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2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20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20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2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2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2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20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20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2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2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2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82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82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1" dur="2000"/>
                                        <p:tgtEl>
                                          <p:spTgt spid="82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4" dur="2000"/>
                                        <p:tgtEl>
                                          <p:spTgt spid="82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20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20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20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20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2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20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20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820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20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82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20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20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82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2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82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820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820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820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820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82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5" dur="2000"/>
                                        <p:tgtEl>
                                          <p:spTgt spid="82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8" dur="2000"/>
                                        <p:tgtEl>
                                          <p:spTgt spid="82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3" dur="2000"/>
                                        <p:tgtEl>
                                          <p:spTgt spid="82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05" grpId="0" animBg="1"/>
      <p:bldP spid="82008" grpId="0" animBg="1"/>
      <p:bldP spid="82009" grpId="0" animBg="1"/>
      <p:bldP spid="82010" grpId="0" animBg="1"/>
      <p:bldP spid="82011" grpId="0" animBg="1"/>
      <p:bldP spid="82012" grpId="0" animBg="1"/>
      <p:bldP spid="82013" grpId="0"/>
      <p:bldP spid="82014" grpId="0"/>
      <p:bldP spid="82016" grpId="0" animBg="1"/>
      <p:bldP spid="82017" grpId="0" animBg="1"/>
      <p:bldP spid="82018" grpId="0" animBg="1"/>
      <p:bldP spid="82019" grpId="0" animBg="1"/>
      <p:bldP spid="82020" grpId="0" animBg="1"/>
      <p:bldP spid="820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C6040-AEF2-4D84-BA12-4DB797E59B3F}" type="datetime1">
              <a:rPr lang="en-GB"/>
              <a:pPr/>
              <a:t>16/09/2009</a:t>
            </a:fld>
            <a:endParaRPr lang="en-US"/>
          </a:p>
        </p:txBody>
      </p:sp>
      <p:sp>
        <p:nvSpPr>
          <p:cNvPr id="2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Presented By J. Mills-Dadson</a:t>
            </a:r>
          </a:p>
        </p:txBody>
      </p:sp>
      <p:sp>
        <p:nvSpPr>
          <p:cNvPr id="2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6A694-92CE-4262-824F-1143C26E1F1F}" type="slidenum">
              <a:rPr lang="en-US"/>
              <a:pPr/>
              <a:t>6</a:t>
            </a:fld>
            <a:endParaRPr lang="en-US"/>
          </a:p>
        </p:txBody>
      </p:sp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11125" y="3789363"/>
            <a:ext cx="9652000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7348" name="Picture 4" descr="casestudies_hothous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7938" y="0"/>
            <a:ext cx="9144001" cy="4437063"/>
          </a:xfrm>
          <a:prstGeom prst="rect">
            <a:avLst/>
          </a:prstGeom>
          <a:noFill/>
        </p:spPr>
      </p:pic>
      <p:sp>
        <p:nvSpPr>
          <p:cNvPr id="57349" name="AutoShape 5"/>
          <p:cNvSpPr>
            <a:spLocks noChangeArrowheads="1"/>
          </p:cNvSpPr>
          <p:nvPr/>
        </p:nvSpPr>
        <p:spPr bwMode="auto">
          <a:xfrm>
            <a:off x="323850" y="4076700"/>
            <a:ext cx="8135938" cy="898525"/>
          </a:xfrm>
          <a:prstGeom prst="flowChartPreparation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2000" b="1">
                <a:latin typeface="Garamond" pitchFamily="18" charset="0"/>
              </a:rPr>
              <a:t>What is the mathematical keyword used to describe the </a:t>
            </a:r>
          </a:p>
          <a:p>
            <a:pPr algn="ctr"/>
            <a:r>
              <a:rPr lang="en-GB" sz="2000" b="1">
                <a:latin typeface="Garamond" pitchFamily="18" charset="0"/>
              </a:rPr>
              <a:t>slope (flatness and steepness) of a linear graph?</a:t>
            </a:r>
            <a:endParaRPr lang="en-US" sz="2000" b="1">
              <a:latin typeface="Garamond" pitchFamily="18" charset="0"/>
            </a:endParaRPr>
          </a:p>
        </p:txBody>
      </p:sp>
      <p:sp>
        <p:nvSpPr>
          <p:cNvPr id="57350" name="AutoShape 6"/>
          <p:cNvSpPr>
            <a:spLocks noChangeArrowheads="1"/>
          </p:cNvSpPr>
          <p:nvPr/>
        </p:nvSpPr>
        <p:spPr bwMode="auto">
          <a:xfrm>
            <a:off x="106363" y="5084763"/>
            <a:ext cx="4465637" cy="609600"/>
          </a:xfrm>
          <a:prstGeom prst="flowChartPreparation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A                      </a:t>
            </a:r>
            <a:r>
              <a:rPr lang="en-GB" sz="2000" b="1">
                <a:latin typeface="Garamond" pitchFamily="18" charset="0"/>
              </a:rPr>
              <a:t>origin</a:t>
            </a:r>
            <a:endParaRPr lang="en-US" sz="2000" b="1">
              <a:latin typeface="Garamond" pitchFamily="18" charset="0"/>
            </a:endParaRPr>
          </a:p>
        </p:txBody>
      </p:sp>
      <p:sp>
        <p:nvSpPr>
          <p:cNvPr id="57351" name="AutoShape 7"/>
          <p:cNvSpPr>
            <a:spLocks noChangeArrowheads="1"/>
          </p:cNvSpPr>
          <p:nvPr/>
        </p:nvSpPr>
        <p:spPr bwMode="auto">
          <a:xfrm>
            <a:off x="4645025" y="5084763"/>
            <a:ext cx="4319588" cy="609600"/>
          </a:xfrm>
          <a:prstGeom prst="flowChartPreparation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2000" b="1">
                <a:latin typeface="Garamond" pitchFamily="18" charset="0"/>
              </a:rPr>
              <a:t>B               intercept</a:t>
            </a:r>
            <a:endParaRPr lang="en-US" sz="2000" b="1">
              <a:latin typeface="Garamond" pitchFamily="18" charset="0"/>
            </a:endParaRPr>
          </a:p>
        </p:txBody>
      </p:sp>
      <p:sp>
        <p:nvSpPr>
          <p:cNvPr id="57353" name="AutoShape 9"/>
          <p:cNvSpPr>
            <a:spLocks noChangeArrowheads="1"/>
          </p:cNvSpPr>
          <p:nvPr/>
        </p:nvSpPr>
        <p:spPr bwMode="auto">
          <a:xfrm>
            <a:off x="4716463" y="5734050"/>
            <a:ext cx="4248150" cy="609600"/>
          </a:xfrm>
          <a:prstGeom prst="flowChartPreparation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2000" b="1">
                <a:latin typeface="Garamond" pitchFamily="18" charset="0"/>
              </a:rPr>
              <a:t>D                x-axis      </a:t>
            </a:r>
            <a:endParaRPr lang="en-US" sz="2000" b="1">
              <a:latin typeface="Garamond" pitchFamily="18" charset="0"/>
            </a:endParaRPr>
          </a:p>
        </p:txBody>
      </p:sp>
      <p:sp>
        <p:nvSpPr>
          <p:cNvPr id="57354" name="Rectangle 10"/>
          <p:cNvSpPr>
            <a:spLocks noChangeArrowheads="1"/>
          </p:cNvSpPr>
          <p:nvPr/>
        </p:nvSpPr>
        <p:spPr bwMode="auto">
          <a:xfrm>
            <a:off x="8101013" y="115888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1,000,000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57355" name="Rectangle 11"/>
          <p:cNvSpPr>
            <a:spLocks noChangeArrowheads="1"/>
          </p:cNvSpPr>
          <p:nvPr/>
        </p:nvSpPr>
        <p:spPr bwMode="auto">
          <a:xfrm>
            <a:off x="8101013" y="547688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900,000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57356" name="Rectangle 12"/>
          <p:cNvSpPr>
            <a:spLocks noChangeArrowheads="1"/>
          </p:cNvSpPr>
          <p:nvPr/>
        </p:nvSpPr>
        <p:spPr bwMode="auto">
          <a:xfrm>
            <a:off x="8101013" y="981075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800,000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57357" name="Rectangle 13"/>
          <p:cNvSpPr>
            <a:spLocks noChangeArrowheads="1"/>
          </p:cNvSpPr>
          <p:nvPr/>
        </p:nvSpPr>
        <p:spPr bwMode="auto">
          <a:xfrm>
            <a:off x="8101013" y="1412875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700,000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57358" name="Rectangle 14"/>
          <p:cNvSpPr>
            <a:spLocks noChangeArrowheads="1"/>
          </p:cNvSpPr>
          <p:nvPr/>
        </p:nvSpPr>
        <p:spPr bwMode="auto">
          <a:xfrm>
            <a:off x="8101013" y="1844675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600,000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57359" name="Rectangle 15"/>
          <p:cNvSpPr>
            <a:spLocks noChangeArrowheads="1"/>
          </p:cNvSpPr>
          <p:nvPr/>
        </p:nvSpPr>
        <p:spPr bwMode="auto">
          <a:xfrm>
            <a:off x="8101013" y="2276475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500,000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57360" name="Rectangle 16"/>
          <p:cNvSpPr>
            <a:spLocks noChangeArrowheads="1"/>
          </p:cNvSpPr>
          <p:nvPr/>
        </p:nvSpPr>
        <p:spPr bwMode="auto">
          <a:xfrm>
            <a:off x="8101013" y="2709863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400,000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57361" name="Rectangle 17"/>
          <p:cNvSpPr>
            <a:spLocks noChangeArrowheads="1"/>
          </p:cNvSpPr>
          <p:nvPr/>
        </p:nvSpPr>
        <p:spPr bwMode="auto">
          <a:xfrm>
            <a:off x="8101013" y="3141663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300,000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57362" name="Rectangle 18"/>
          <p:cNvSpPr>
            <a:spLocks noChangeArrowheads="1"/>
          </p:cNvSpPr>
          <p:nvPr/>
        </p:nvSpPr>
        <p:spPr bwMode="auto">
          <a:xfrm>
            <a:off x="8101013" y="3573463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200,000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57363" name="Rectangle 19"/>
          <p:cNvSpPr>
            <a:spLocks noChangeArrowheads="1"/>
          </p:cNvSpPr>
          <p:nvPr/>
        </p:nvSpPr>
        <p:spPr bwMode="auto">
          <a:xfrm>
            <a:off x="8101013" y="4005263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100,000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57352" name="AutoShape 8"/>
          <p:cNvSpPr>
            <a:spLocks noChangeArrowheads="1"/>
          </p:cNvSpPr>
          <p:nvPr/>
        </p:nvSpPr>
        <p:spPr bwMode="auto">
          <a:xfrm>
            <a:off x="73025" y="5734050"/>
            <a:ext cx="4570413" cy="609600"/>
          </a:xfrm>
          <a:prstGeom prst="flowChartPreparation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C                gradient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57365" name="Text Box 21"/>
          <p:cNvSpPr txBox="1">
            <a:spLocks noChangeArrowheads="1"/>
          </p:cNvSpPr>
          <p:nvPr/>
        </p:nvSpPr>
        <p:spPr bwMode="auto">
          <a:xfrm>
            <a:off x="3759200" y="-26988"/>
            <a:ext cx="1965325" cy="762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sz="4400" b="1">
                <a:solidFill>
                  <a:schemeClr val="bg1"/>
                </a:solidFill>
                <a:latin typeface="Garamond" pitchFamily="18" charset="0"/>
              </a:rPr>
              <a:t>Plenary</a:t>
            </a:r>
            <a:endParaRPr lang="en-US" sz="4400" b="1">
              <a:solidFill>
                <a:schemeClr val="bg1"/>
              </a:solidFill>
              <a:latin typeface="Garamond" pitchFamily="18" charset="0"/>
            </a:endParaRPr>
          </a:p>
        </p:txBody>
      </p:sp>
      <p:sp>
        <p:nvSpPr>
          <p:cNvPr id="57366" name="AutoShape 22"/>
          <p:cNvSpPr>
            <a:spLocks noChangeArrowheads="1"/>
          </p:cNvSpPr>
          <p:nvPr/>
        </p:nvSpPr>
        <p:spPr bwMode="auto">
          <a:xfrm>
            <a:off x="107950" y="5734050"/>
            <a:ext cx="4570413" cy="609600"/>
          </a:xfrm>
          <a:prstGeom prst="flowChartPreparation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solidFill>
                  <a:schemeClr val="bg1"/>
                </a:solidFill>
                <a:latin typeface="Garamond" pitchFamily="18" charset="0"/>
              </a:rPr>
              <a:t>C                    gradient</a:t>
            </a:r>
            <a:endParaRPr lang="en-US" b="1">
              <a:solidFill>
                <a:schemeClr val="bg1"/>
              </a:solidFill>
              <a:latin typeface="Garamon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57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6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46A4D-D643-49BD-8C16-B513E6ED5420}" type="datetime1">
              <a:rPr lang="en-GB"/>
              <a:pPr/>
              <a:t>16/09/2009</a:t>
            </a:fld>
            <a:endParaRPr lang="en-US"/>
          </a:p>
        </p:txBody>
      </p:sp>
      <p:sp>
        <p:nvSpPr>
          <p:cNvPr id="2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Presented By J. Mills-Dadson</a:t>
            </a:r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157C0-0544-4B74-9B00-C6CC4DCD1294}" type="slidenum">
              <a:rPr lang="en-US"/>
              <a:pPr/>
              <a:t>7</a:t>
            </a:fld>
            <a:endParaRPr lang="en-US"/>
          </a:p>
        </p:txBody>
      </p:sp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11125" y="3789363"/>
            <a:ext cx="9652000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8371" name="Picture 3" descr="casestudies_hothous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7938" y="0"/>
            <a:ext cx="9144001" cy="4437063"/>
          </a:xfrm>
          <a:prstGeom prst="rect">
            <a:avLst/>
          </a:prstGeom>
          <a:noFill/>
        </p:spPr>
      </p:pic>
      <p:sp>
        <p:nvSpPr>
          <p:cNvPr id="58372" name="AutoShape 4"/>
          <p:cNvSpPr>
            <a:spLocks noChangeArrowheads="1"/>
          </p:cNvSpPr>
          <p:nvPr/>
        </p:nvSpPr>
        <p:spPr bwMode="auto">
          <a:xfrm>
            <a:off x="323850" y="4076700"/>
            <a:ext cx="8135938" cy="898525"/>
          </a:xfrm>
          <a:prstGeom prst="flowChartPreparation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2000" b="1">
                <a:latin typeface="Garamond" pitchFamily="18" charset="0"/>
              </a:rPr>
              <a:t>Linear graphs are :</a:t>
            </a:r>
            <a:endParaRPr lang="en-US" sz="2000" b="1">
              <a:latin typeface="Garamond" pitchFamily="18" charset="0"/>
            </a:endParaRPr>
          </a:p>
        </p:txBody>
      </p:sp>
      <p:sp>
        <p:nvSpPr>
          <p:cNvPr id="58373" name="AutoShape 5"/>
          <p:cNvSpPr>
            <a:spLocks noChangeArrowheads="1"/>
          </p:cNvSpPr>
          <p:nvPr/>
        </p:nvSpPr>
        <p:spPr bwMode="auto">
          <a:xfrm>
            <a:off x="106363" y="5084763"/>
            <a:ext cx="4465637" cy="609600"/>
          </a:xfrm>
          <a:prstGeom prst="flowChartPreparation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A                      straight lines</a:t>
            </a:r>
            <a:endParaRPr lang="en-US" sz="2000" b="1">
              <a:latin typeface="Garamond" pitchFamily="18" charset="0"/>
            </a:endParaRPr>
          </a:p>
        </p:txBody>
      </p:sp>
      <p:sp>
        <p:nvSpPr>
          <p:cNvPr id="58374" name="AutoShape 6"/>
          <p:cNvSpPr>
            <a:spLocks noChangeArrowheads="1"/>
          </p:cNvSpPr>
          <p:nvPr/>
        </p:nvSpPr>
        <p:spPr bwMode="auto">
          <a:xfrm>
            <a:off x="4645025" y="5084763"/>
            <a:ext cx="4319588" cy="609600"/>
          </a:xfrm>
          <a:prstGeom prst="flowChartPreparation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2000" b="1">
                <a:latin typeface="Garamond" pitchFamily="18" charset="0"/>
              </a:rPr>
              <a:t>B                       circles</a:t>
            </a:r>
            <a:endParaRPr lang="en-US" sz="2000" b="1">
              <a:latin typeface="Garamond" pitchFamily="18" charset="0"/>
            </a:endParaRPr>
          </a:p>
        </p:txBody>
      </p:sp>
      <p:sp>
        <p:nvSpPr>
          <p:cNvPr id="58375" name="AutoShape 7"/>
          <p:cNvSpPr>
            <a:spLocks noChangeArrowheads="1"/>
          </p:cNvSpPr>
          <p:nvPr/>
        </p:nvSpPr>
        <p:spPr bwMode="auto">
          <a:xfrm>
            <a:off x="4716463" y="5734050"/>
            <a:ext cx="4248150" cy="609600"/>
          </a:xfrm>
          <a:prstGeom prst="flowChartPreparation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2000" b="1">
                <a:latin typeface="Garamond" pitchFamily="18" charset="0"/>
              </a:rPr>
              <a:t>D    none of the above</a:t>
            </a:r>
            <a:endParaRPr lang="en-US" sz="2000" b="1">
              <a:latin typeface="Garamond" pitchFamily="18" charset="0"/>
            </a:endParaRPr>
          </a:p>
        </p:txBody>
      </p:sp>
      <p:sp>
        <p:nvSpPr>
          <p:cNvPr id="58376" name="Rectangle 8"/>
          <p:cNvSpPr>
            <a:spLocks noChangeArrowheads="1"/>
          </p:cNvSpPr>
          <p:nvPr/>
        </p:nvSpPr>
        <p:spPr bwMode="auto">
          <a:xfrm>
            <a:off x="8101013" y="115888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1,000,000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58377" name="Rectangle 9"/>
          <p:cNvSpPr>
            <a:spLocks noChangeArrowheads="1"/>
          </p:cNvSpPr>
          <p:nvPr/>
        </p:nvSpPr>
        <p:spPr bwMode="auto">
          <a:xfrm>
            <a:off x="8101013" y="547688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900,000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58378" name="Rectangle 10"/>
          <p:cNvSpPr>
            <a:spLocks noChangeArrowheads="1"/>
          </p:cNvSpPr>
          <p:nvPr/>
        </p:nvSpPr>
        <p:spPr bwMode="auto">
          <a:xfrm>
            <a:off x="8101013" y="981075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800,000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58379" name="Rectangle 11"/>
          <p:cNvSpPr>
            <a:spLocks noChangeArrowheads="1"/>
          </p:cNvSpPr>
          <p:nvPr/>
        </p:nvSpPr>
        <p:spPr bwMode="auto">
          <a:xfrm>
            <a:off x="8101013" y="1412875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700,000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58380" name="Rectangle 12"/>
          <p:cNvSpPr>
            <a:spLocks noChangeArrowheads="1"/>
          </p:cNvSpPr>
          <p:nvPr/>
        </p:nvSpPr>
        <p:spPr bwMode="auto">
          <a:xfrm>
            <a:off x="8101013" y="1844675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600,000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58381" name="Rectangle 13"/>
          <p:cNvSpPr>
            <a:spLocks noChangeArrowheads="1"/>
          </p:cNvSpPr>
          <p:nvPr/>
        </p:nvSpPr>
        <p:spPr bwMode="auto">
          <a:xfrm>
            <a:off x="8101013" y="2276475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500,000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58382" name="Rectangle 14"/>
          <p:cNvSpPr>
            <a:spLocks noChangeArrowheads="1"/>
          </p:cNvSpPr>
          <p:nvPr/>
        </p:nvSpPr>
        <p:spPr bwMode="auto">
          <a:xfrm>
            <a:off x="8101013" y="2709863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400,000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58383" name="Rectangle 15"/>
          <p:cNvSpPr>
            <a:spLocks noChangeArrowheads="1"/>
          </p:cNvSpPr>
          <p:nvPr/>
        </p:nvSpPr>
        <p:spPr bwMode="auto">
          <a:xfrm>
            <a:off x="8101013" y="3141663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300,000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58384" name="Rectangle 16"/>
          <p:cNvSpPr>
            <a:spLocks noChangeArrowheads="1"/>
          </p:cNvSpPr>
          <p:nvPr/>
        </p:nvSpPr>
        <p:spPr bwMode="auto">
          <a:xfrm>
            <a:off x="8101013" y="3573463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200,000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58385" name="Rectangle 17"/>
          <p:cNvSpPr>
            <a:spLocks noChangeArrowheads="1"/>
          </p:cNvSpPr>
          <p:nvPr/>
        </p:nvSpPr>
        <p:spPr bwMode="auto">
          <a:xfrm>
            <a:off x="8101013" y="4005263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100,000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58386" name="AutoShape 18"/>
          <p:cNvSpPr>
            <a:spLocks noChangeArrowheads="1"/>
          </p:cNvSpPr>
          <p:nvPr/>
        </p:nvSpPr>
        <p:spPr bwMode="auto">
          <a:xfrm>
            <a:off x="73025" y="5734050"/>
            <a:ext cx="4570413" cy="609600"/>
          </a:xfrm>
          <a:prstGeom prst="flowChartPreparation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C                         curves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58387" name="Text Box 19"/>
          <p:cNvSpPr txBox="1">
            <a:spLocks noChangeArrowheads="1"/>
          </p:cNvSpPr>
          <p:nvPr/>
        </p:nvSpPr>
        <p:spPr bwMode="auto">
          <a:xfrm>
            <a:off x="3759200" y="-26988"/>
            <a:ext cx="1965325" cy="762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sz="4400" b="1">
                <a:solidFill>
                  <a:schemeClr val="bg1"/>
                </a:solidFill>
                <a:latin typeface="Garamond" pitchFamily="18" charset="0"/>
              </a:rPr>
              <a:t>Plenary</a:t>
            </a:r>
            <a:endParaRPr lang="en-US" sz="4400" b="1">
              <a:solidFill>
                <a:schemeClr val="bg1"/>
              </a:solidFill>
              <a:latin typeface="Garamond" pitchFamily="18" charset="0"/>
            </a:endParaRPr>
          </a:p>
        </p:txBody>
      </p:sp>
      <p:sp>
        <p:nvSpPr>
          <p:cNvPr id="58388" name="AutoShape 20"/>
          <p:cNvSpPr>
            <a:spLocks noChangeArrowheads="1"/>
          </p:cNvSpPr>
          <p:nvPr/>
        </p:nvSpPr>
        <p:spPr bwMode="auto">
          <a:xfrm>
            <a:off x="107950" y="5084763"/>
            <a:ext cx="4570413" cy="609600"/>
          </a:xfrm>
          <a:prstGeom prst="flowChartPreparation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solidFill>
                  <a:schemeClr val="bg1"/>
                </a:solidFill>
                <a:latin typeface="Garamond" pitchFamily="18" charset="0"/>
              </a:rPr>
              <a:t>A               straight lines</a:t>
            </a:r>
            <a:endParaRPr lang="en-US" b="1">
              <a:solidFill>
                <a:schemeClr val="bg1"/>
              </a:solidFill>
              <a:latin typeface="Garamond" pitchFamily="18" charset="0"/>
            </a:endParaRPr>
          </a:p>
        </p:txBody>
      </p:sp>
      <p:sp>
        <p:nvSpPr>
          <p:cNvPr id="58389" name="Rectangle 21"/>
          <p:cNvSpPr>
            <a:spLocks noChangeArrowheads="1"/>
          </p:cNvSpPr>
          <p:nvPr/>
        </p:nvSpPr>
        <p:spPr bwMode="auto">
          <a:xfrm>
            <a:off x="8101013" y="4005263"/>
            <a:ext cx="914400" cy="431800"/>
          </a:xfrm>
          <a:prstGeom prst="rect">
            <a:avLst/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100,000</a:t>
            </a:r>
            <a:endParaRPr lang="en-US" b="1">
              <a:latin typeface="Garamon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58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8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5433E-6CA4-493F-84CC-44351D8DBC26}" type="datetime1">
              <a:rPr lang="en-GB"/>
              <a:pPr/>
              <a:t>16/09/2009</a:t>
            </a:fld>
            <a:endParaRPr lang="en-US"/>
          </a:p>
        </p:txBody>
      </p:sp>
      <p:sp>
        <p:nvSpPr>
          <p:cNvPr id="2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Presented By J. Mills-Dadson</a:t>
            </a:r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0DE32-B9C9-4114-837A-241BB56FE2E1}" type="slidenum">
              <a:rPr lang="en-US"/>
              <a:pPr/>
              <a:t>8</a:t>
            </a:fld>
            <a:endParaRPr lang="en-US"/>
          </a:p>
        </p:txBody>
      </p:sp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11125" y="3789363"/>
            <a:ext cx="9652000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9395" name="Picture 3" descr="casestudies_hothous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7938" y="0"/>
            <a:ext cx="9144001" cy="4437063"/>
          </a:xfrm>
          <a:prstGeom prst="rect">
            <a:avLst/>
          </a:prstGeom>
          <a:noFill/>
        </p:spPr>
      </p:pic>
      <p:sp>
        <p:nvSpPr>
          <p:cNvPr id="59396" name="AutoShape 4"/>
          <p:cNvSpPr>
            <a:spLocks noChangeArrowheads="1"/>
          </p:cNvSpPr>
          <p:nvPr/>
        </p:nvSpPr>
        <p:spPr bwMode="auto">
          <a:xfrm>
            <a:off x="323850" y="4076700"/>
            <a:ext cx="8135938" cy="898525"/>
          </a:xfrm>
          <a:prstGeom prst="flowChartPreparation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2000" b="1">
                <a:latin typeface="Garamond" pitchFamily="18" charset="0"/>
              </a:rPr>
              <a:t>Look at y = 3x + 1. What is the value of the gradient?</a:t>
            </a:r>
            <a:endParaRPr lang="en-US" sz="2000" b="1">
              <a:latin typeface="Garamond" pitchFamily="18" charset="0"/>
            </a:endParaRPr>
          </a:p>
        </p:txBody>
      </p:sp>
      <p:sp>
        <p:nvSpPr>
          <p:cNvPr id="59397" name="AutoShape 5"/>
          <p:cNvSpPr>
            <a:spLocks noChangeArrowheads="1"/>
          </p:cNvSpPr>
          <p:nvPr/>
        </p:nvSpPr>
        <p:spPr bwMode="auto">
          <a:xfrm>
            <a:off x="106363" y="5084763"/>
            <a:ext cx="4465637" cy="609600"/>
          </a:xfrm>
          <a:prstGeom prst="flowChartPreparation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A                      </a:t>
            </a:r>
            <a:r>
              <a:rPr lang="en-GB" sz="2000" b="1">
                <a:latin typeface="Garamond" pitchFamily="18" charset="0"/>
              </a:rPr>
              <a:t>1</a:t>
            </a:r>
            <a:endParaRPr lang="en-US" sz="2000" b="1">
              <a:latin typeface="Garamond" pitchFamily="18" charset="0"/>
            </a:endParaRPr>
          </a:p>
        </p:txBody>
      </p:sp>
      <p:sp>
        <p:nvSpPr>
          <p:cNvPr id="59398" name="AutoShape 6"/>
          <p:cNvSpPr>
            <a:spLocks noChangeArrowheads="1"/>
          </p:cNvSpPr>
          <p:nvPr/>
        </p:nvSpPr>
        <p:spPr bwMode="auto">
          <a:xfrm>
            <a:off x="4645025" y="5084763"/>
            <a:ext cx="4319588" cy="609600"/>
          </a:xfrm>
          <a:prstGeom prst="flowChartPreparation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2000" b="1">
                <a:latin typeface="Garamond" pitchFamily="18" charset="0"/>
              </a:rPr>
              <a:t>B               4</a:t>
            </a:r>
            <a:endParaRPr lang="en-US" sz="2000" b="1">
              <a:latin typeface="Garamond" pitchFamily="18" charset="0"/>
            </a:endParaRPr>
          </a:p>
        </p:txBody>
      </p:sp>
      <p:sp>
        <p:nvSpPr>
          <p:cNvPr id="59399" name="AutoShape 7"/>
          <p:cNvSpPr>
            <a:spLocks noChangeArrowheads="1"/>
          </p:cNvSpPr>
          <p:nvPr/>
        </p:nvSpPr>
        <p:spPr bwMode="auto">
          <a:xfrm>
            <a:off x="4716463" y="5734050"/>
            <a:ext cx="4248150" cy="609600"/>
          </a:xfrm>
          <a:prstGeom prst="flowChartPreparation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2000" b="1">
                <a:latin typeface="Garamond" pitchFamily="18" charset="0"/>
              </a:rPr>
              <a:t>D                3     </a:t>
            </a:r>
            <a:endParaRPr lang="en-US" sz="2000" b="1">
              <a:latin typeface="Garamond" pitchFamily="18" charset="0"/>
            </a:endParaRPr>
          </a:p>
        </p:txBody>
      </p:sp>
      <p:sp>
        <p:nvSpPr>
          <p:cNvPr id="59400" name="Rectangle 8"/>
          <p:cNvSpPr>
            <a:spLocks noChangeArrowheads="1"/>
          </p:cNvSpPr>
          <p:nvPr/>
        </p:nvSpPr>
        <p:spPr bwMode="auto">
          <a:xfrm>
            <a:off x="8101013" y="115888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1,000,000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59401" name="Rectangle 9"/>
          <p:cNvSpPr>
            <a:spLocks noChangeArrowheads="1"/>
          </p:cNvSpPr>
          <p:nvPr/>
        </p:nvSpPr>
        <p:spPr bwMode="auto">
          <a:xfrm>
            <a:off x="8101013" y="547688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900,000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59402" name="Rectangle 10"/>
          <p:cNvSpPr>
            <a:spLocks noChangeArrowheads="1"/>
          </p:cNvSpPr>
          <p:nvPr/>
        </p:nvSpPr>
        <p:spPr bwMode="auto">
          <a:xfrm>
            <a:off x="8101013" y="981075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800,000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59403" name="Rectangle 11"/>
          <p:cNvSpPr>
            <a:spLocks noChangeArrowheads="1"/>
          </p:cNvSpPr>
          <p:nvPr/>
        </p:nvSpPr>
        <p:spPr bwMode="auto">
          <a:xfrm>
            <a:off x="8101013" y="1412875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700,000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59404" name="Rectangle 12"/>
          <p:cNvSpPr>
            <a:spLocks noChangeArrowheads="1"/>
          </p:cNvSpPr>
          <p:nvPr/>
        </p:nvSpPr>
        <p:spPr bwMode="auto">
          <a:xfrm>
            <a:off x="8101013" y="1844675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600,000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59405" name="Rectangle 13"/>
          <p:cNvSpPr>
            <a:spLocks noChangeArrowheads="1"/>
          </p:cNvSpPr>
          <p:nvPr/>
        </p:nvSpPr>
        <p:spPr bwMode="auto">
          <a:xfrm>
            <a:off x="8101013" y="2276475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500,000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59406" name="Rectangle 14"/>
          <p:cNvSpPr>
            <a:spLocks noChangeArrowheads="1"/>
          </p:cNvSpPr>
          <p:nvPr/>
        </p:nvSpPr>
        <p:spPr bwMode="auto">
          <a:xfrm>
            <a:off x="8101013" y="2709863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400,000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59407" name="Rectangle 15"/>
          <p:cNvSpPr>
            <a:spLocks noChangeArrowheads="1"/>
          </p:cNvSpPr>
          <p:nvPr/>
        </p:nvSpPr>
        <p:spPr bwMode="auto">
          <a:xfrm>
            <a:off x="8101013" y="3141663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300,000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59408" name="Rectangle 16"/>
          <p:cNvSpPr>
            <a:spLocks noChangeArrowheads="1"/>
          </p:cNvSpPr>
          <p:nvPr/>
        </p:nvSpPr>
        <p:spPr bwMode="auto">
          <a:xfrm>
            <a:off x="8101013" y="3573463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200,000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59409" name="Rectangle 17"/>
          <p:cNvSpPr>
            <a:spLocks noChangeArrowheads="1"/>
          </p:cNvSpPr>
          <p:nvPr/>
        </p:nvSpPr>
        <p:spPr bwMode="auto">
          <a:xfrm>
            <a:off x="8101013" y="4005263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100,000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59410" name="AutoShape 18"/>
          <p:cNvSpPr>
            <a:spLocks noChangeArrowheads="1"/>
          </p:cNvSpPr>
          <p:nvPr/>
        </p:nvSpPr>
        <p:spPr bwMode="auto">
          <a:xfrm>
            <a:off x="73025" y="5734050"/>
            <a:ext cx="4570413" cy="609600"/>
          </a:xfrm>
          <a:prstGeom prst="flowChartPreparation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C                2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59411" name="Text Box 19"/>
          <p:cNvSpPr txBox="1">
            <a:spLocks noChangeArrowheads="1"/>
          </p:cNvSpPr>
          <p:nvPr/>
        </p:nvSpPr>
        <p:spPr bwMode="auto">
          <a:xfrm>
            <a:off x="3759200" y="-26988"/>
            <a:ext cx="1965325" cy="762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sz="4400" b="1">
                <a:solidFill>
                  <a:schemeClr val="bg1"/>
                </a:solidFill>
                <a:latin typeface="Garamond" pitchFamily="18" charset="0"/>
              </a:rPr>
              <a:t>Plenary</a:t>
            </a:r>
            <a:endParaRPr lang="en-US" sz="4400" b="1">
              <a:solidFill>
                <a:schemeClr val="bg1"/>
              </a:solidFill>
              <a:latin typeface="Garamond" pitchFamily="18" charset="0"/>
            </a:endParaRPr>
          </a:p>
        </p:txBody>
      </p:sp>
      <p:sp>
        <p:nvSpPr>
          <p:cNvPr id="59412" name="AutoShape 20"/>
          <p:cNvSpPr>
            <a:spLocks noChangeArrowheads="1"/>
          </p:cNvSpPr>
          <p:nvPr/>
        </p:nvSpPr>
        <p:spPr bwMode="auto">
          <a:xfrm>
            <a:off x="4572000" y="5734050"/>
            <a:ext cx="4392613" cy="609600"/>
          </a:xfrm>
          <a:prstGeom prst="flowChartPreparation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solidFill>
                  <a:schemeClr val="bg1"/>
                </a:solidFill>
                <a:latin typeface="Garamond" pitchFamily="18" charset="0"/>
              </a:rPr>
              <a:t>D                3</a:t>
            </a:r>
            <a:endParaRPr lang="en-US" b="1">
              <a:solidFill>
                <a:schemeClr val="bg1"/>
              </a:solidFill>
              <a:latin typeface="Garamond" pitchFamily="18" charset="0"/>
            </a:endParaRPr>
          </a:p>
        </p:txBody>
      </p:sp>
      <p:sp>
        <p:nvSpPr>
          <p:cNvPr id="59413" name="Rectangle 21"/>
          <p:cNvSpPr>
            <a:spLocks noChangeArrowheads="1"/>
          </p:cNvSpPr>
          <p:nvPr/>
        </p:nvSpPr>
        <p:spPr bwMode="auto">
          <a:xfrm>
            <a:off x="8101013" y="3573463"/>
            <a:ext cx="914400" cy="431800"/>
          </a:xfrm>
          <a:prstGeom prst="rect">
            <a:avLst/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200,000</a:t>
            </a:r>
            <a:endParaRPr lang="en-US" b="1">
              <a:latin typeface="Garamon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59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4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C90E1-C8B2-44A0-8E55-E2BAE32C8364}" type="datetime1">
              <a:rPr lang="en-GB"/>
              <a:pPr/>
              <a:t>16/09/2009</a:t>
            </a:fld>
            <a:endParaRPr lang="en-US"/>
          </a:p>
        </p:txBody>
      </p:sp>
      <p:sp>
        <p:nvSpPr>
          <p:cNvPr id="2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Presented By J. Mills-Dadson</a:t>
            </a:r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68AEB-8D0C-420A-AFBE-D808D4488A67}" type="slidenum">
              <a:rPr lang="en-US"/>
              <a:pPr/>
              <a:t>9</a:t>
            </a:fld>
            <a:endParaRPr lang="en-US"/>
          </a:p>
        </p:txBody>
      </p:sp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11125" y="3789363"/>
            <a:ext cx="9652000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0419" name="Picture 3" descr="casestudies_hothous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7938" y="0"/>
            <a:ext cx="9144001" cy="4437063"/>
          </a:xfrm>
          <a:prstGeom prst="rect">
            <a:avLst/>
          </a:prstGeom>
          <a:noFill/>
        </p:spPr>
      </p:pic>
      <p:sp>
        <p:nvSpPr>
          <p:cNvPr id="60420" name="AutoShape 4"/>
          <p:cNvSpPr>
            <a:spLocks noChangeArrowheads="1"/>
          </p:cNvSpPr>
          <p:nvPr/>
        </p:nvSpPr>
        <p:spPr bwMode="auto">
          <a:xfrm>
            <a:off x="323850" y="4076700"/>
            <a:ext cx="8135938" cy="898525"/>
          </a:xfrm>
          <a:prstGeom prst="flowChartPreparation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2000" b="1">
                <a:latin typeface="Garamond" pitchFamily="18" charset="0"/>
              </a:rPr>
              <a:t>What is the mathematical keyword used to describe </a:t>
            </a:r>
          </a:p>
          <a:p>
            <a:pPr algn="ctr"/>
            <a:r>
              <a:rPr lang="en-GB" sz="2000" b="1">
                <a:latin typeface="Garamond" pitchFamily="18" charset="0"/>
              </a:rPr>
              <a:t>where a linear graph crosses the y-axis?</a:t>
            </a:r>
            <a:endParaRPr lang="en-US" sz="2000" b="1">
              <a:latin typeface="Garamond" pitchFamily="18" charset="0"/>
            </a:endParaRPr>
          </a:p>
        </p:txBody>
      </p:sp>
      <p:sp>
        <p:nvSpPr>
          <p:cNvPr id="60421" name="AutoShape 5"/>
          <p:cNvSpPr>
            <a:spLocks noChangeArrowheads="1"/>
          </p:cNvSpPr>
          <p:nvPr/>
        </p:nvSpPr>
        <p:spPr bwMode="auto">
          <a:xfrm>
            <a:off x="106363" y="5084763"/>
            <a:ext cx="4465637" cy="609600"/>
          </a:xfrm>
          <a:prstGeom prst="flowChartPreparation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A                      </a:t>
            </a:r>
            <a:r>
              <a:rPr lang="en-GB" sz="2000" b="1">
                <a:latin typeface="Garamond" pitchFamily="18" charset="0"/>
              </a:rPr>
              <a:t>parallel</a:t>
            </a:r>
            <a:endParaRPr lang="en-US" sz="2000" b="1">
              <a:latin typeface="Garamond" pitchFamily="18" charset="0"/>
            </a:endParaRPr>
          </a:p>
        </p:txBody>
      </p:sp>
      <p:sp>
        <p:nvSpPr>
          <p:cNvPr id="60422" name="AutoShape 6"/>
          <p:cNvSpPr>
            <a:spLocks noChangeArrowheads="1"/>
          </p:cNvSpPr>
          <p:nvPr/>
        </p:nvSpPr>
        <p:spPr bwMode="auto">
          <a:xfrm>
            <a:off x="4645025" y="5084763"/>
            <a:ext cx="4319588" cy="609600"/>
          </a:xfrm>
          <a:prstGeom prst="flowChartPreparation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2000" b="1">
                <a:latin typeface="Garamond" pitchFamily="18" charset="0"/>
              </a:rPr>
              <a:t>B               intercept</a:t>
            </a:r>
            <a:endParaRPr lang="en-US" sz="2000" b="1">
              <a:latin typeface="Garamond" pitchFamily="18" charset="0"/>
            </a:endParaRPr>
          </a:p>
        </p:txBody>
      </p:sp>
      <p:sp>
        <p:nvSpPr>
          <p:cNvPr id="60423" name="AutoShape 7"/>
          <p:cNvSpPr>
            <a:spLocks noChangeArrowheads="1"/>
          </p:cNvSpPr>
          <p:nvPr/>
        </p:nvSpPr>
        <p:spPr bwMode="auto">
          <a:xfrm>
            <a:off x="4716463" y="5734050"/>
            <a:ext cx="4248150" cy="609600"/>
          </a:xfrm>
          <a:prstGeom prst="flowChartPreparation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2000" b="1">
                <a:latin typeface="Garamond" pitchFamily="18" charset="0"/>
              </a:rPr>
              <a:t>D                x-axis      </a:t>
            </a:r>
            <a:endParaRPr lang="en-US" sz="2000" b="1">
              <a:latin typeface="Garamond" pitchFamily="18" charset="0"/>
            </a:endParaRPr>
          </a:p>
        </p:txBody>
      </p:sp>
      <p:sp>
        <p:nvSpPr>
          <p:cNvPr id="60424" name="Rectangle 8"/>
          <p:cNvSpPr>
            <a:spLocks noChangeArrowheads="1"/>
          </p:cNvSpPr>
          <p:nvPr/>
        </p:nvSpPr>
        <p:spPr bwMode="auto">
          <a:xfrm>
            <a:off x="8101013" y="115888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1,000,000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60425" name="Rectangle 9"/>
          <p:cNvSpPr>
            <a:spLocks noChangeArrowheads="1"/>
          </p:cNvSpPr>
          <p:nvPr/>
        </p:nvSpPr>
        <p:spPr bwMode="auto">
          <a:xfrm>
            <a:off x="8101013" y="547688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900,000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60426" name="Rectangle 10"/>
          <p:cNvSpPr>
            <a:spLocks noChangeArrowheads="1"/>
          </p:cNvSpPr>
          <p:nvPr/>
        </p:nvSpPr>
        <p:spPr bwMode="auto">
          <a:xfrm>
            <a:off x="8101013" y="981075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800,000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60427" name="Rectangle 11"/>
          <p:cNvSpPr>
            <a:spLocks noChangeArrowheads="1"/>
          </p:cNvSpPr>
          <p:nvPr/>
        </p:nvSpPr>
        <p:spPr bwMode="auto">
          <a:xfrm>
            <a:off x="8101013" y="1412875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700,000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60428" name="Rectangle 12"/>
          <p:cNvSpPr>
            <a:spLocks noChangeArrowheads="1"/>
          </p:cNvSpPr>
          <p:nvPr/>
        </p:nvSpPr>
        <p:spPr bwMode="auto">
          <a:xfrm>
            <a:off x="8101013" y="1844675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600,000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60429" name="Rectangle 13"/>
          <p:cNvSpPr>
            <a:spLocks noChangeArrowheads="1"/>
          </p:cNvSpPr>
          <p:nvPr/>
        </p:nvSpPr>
        <p:spPr bwMode="auto">
          <a:xfrm>
            <a:off x="8101013" y="2276475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500,000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60430" name="Rectangle 14"/>
          <p:cNvSpPr>
            <a:spLocks noChangeArrowheads="1"/>
          </p:cNvSpPr>
          <p:nvPr/>
        </p:nvSpPr>
        <p:spPr bwMode="auto">
          <a:xfrm>
            <a:off x="8101013" y="2709863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400,000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60431" name="Rectangle 15"/>
          <p:cNvSpPr>
            <a:spLocks noChangeArrowheads="1"/>
          </p:cNvSpPr>
          <p:nvPr/>
        </p:nvSpPr>
        <p:spPr bwMode="auto">
          <a:xfrm>
            <a:off x="8101013" y="3141663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300,000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60432" name="Rectangle 16"/>
          <p:cNvSpPr>
            <a:spLocks noChangeArrowheads="1"/>
          </p:cNvSpPr>
          <p:nvPr/>
        </p:nvSpPr>
        <p:spPr bwMode="auto">
          <a:xfrm>
            <a:off x="8101013" y="3573463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200,000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60433" name="Rectangle 17"/>
          <p:cNvSpPr>
            <a:spLocks noChangeArrowheads="1"/>
          </p:cNvSpPr>
          <p:nvPr/>
        </p:nvSpPr>
        <p:spPr bwMode="auto">
          <a:xfrm>
            <a:off x="8101013" y="4005263"/>
            <a:ext cx="914400" cy="4318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100,000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60434" name="AutoShape 18"/>
          <p:cNvSpPr>
            <a:spLocks noChangeArrowheads="1"/>
          </p:cNvSpPr>
          <p:nvPr/>
        </p:nvSpPr>
        <p:spPr bwMode="auto">
          <a:xfrm>
            <a:off x="73025" y="5734050"/>
            <a:ext cx="4570413" cy="609600"/>
          </a:xfrm>
          <a:prstGeom prst="flowChartPreparation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C                gradient</a:t>
            </a:r>
            <a:endParaRPr lang="en-US" b="1">
              <a:latin typeface="Garamond" pitchFamily="18" charset="0"/>
            </a:endParaRPr>
          </a:p>
        </p:txBody>
      </p:sp>
      <p:sp>
        <p:nvSpPr>
          <p:cNvPr id="60435" name="Text Box 19"/>
          <p:cNvSpPr txBox="1">
            <a:spLocks noChangeArrowheads="1"/>
          </p:cNvSpPr>
          <p:nvPr/>
        </p:nvSpPr>
        <p:spPr bwMode="auto">
          <a:xfrm>
            <a:off x="3759200" y="-26988"/>
            <a:ext cx="1965325" cy="762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sz="4400" b="1">
                <a:solidFill>
                  <a:schemeClr val="bg1"/>
                </a:solidFill>
                <a:latin typeface="Garamond" pitchFamily="18" charset="0"/>
              </a:rPr>
              <a:t>Plenary</a:t>
            </a:r>
            <a:endParaRPr lang="en-US" sz="4400" b="1">
              <a:solidFill>
                <a:schemeClr val="bg1"/>
              </a:solidFill>
              <a:latin typeface="Garamond" pitchFamily="18" charset="0"/>
            </a:endParaRPr>
          </a:p>
        </p:txBody>
      </p:sp>
      <p:sp>
        <p:nvSpPr>
          <p:cNvPr id="60436" name="AutoShape 20"/>
          <p:cNvSpPr>
            <a:spLocks noChangeArrowheads="1"/>
          </p:cNvSpPr>
          <p:nvPr/>
        </p:nvSpPr>
        <p:spPr bwMode="auto">
          <a:xfrm>
            <a:off x="4697413" y="5084763"/>
            <a:ext cx="4211637" cy="609600"/>
          </a:xfrm>
          <a:prstGeom prst="flowChartPreparation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solidFill>
                  <a:schemeClr val="bg1"/>
                </a:solidFill>
                <a:latin typeface="Garamond" pitchFamily="18" charset="0"/>
              </a:rPr>
              <a:t>B                intercept</a:t>
            </a:r>
            <a:endParaRPr lang="en-US" b="1">
              <a:solidFill>
                <a:schemeClr val="bg1"/>
              </a:solidFill>
              <a:latin typeface="Garamond" pitchFamily="18" charset="0"/>
            </a:endParaRPr>
          </a:p>
        </p:txBody>
      </p:sp>
      <p:sp>
        <p:nvSpPr>
          <p:cNvPr id="60437" name="Rectangle 21"/>
          <p:cNvSpPr>
            <a:spLocks noChangeArrowheads="1"/>
          </p:cNvSpPr>
          <p:nvPr/>
        </p:nvSpPr>
        <p:spPr bwMode="auto">
          <a:xfrm>
            <a:off x="8101013" y="3141663"/>
            <a:ext cx="914400" cy="431800"/>
          </a:xfrm>
          <a:prstGeom prst="rect">
            <a:avLst/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b="1">
                <a:latin typeface="Garamond" pitchFamily="18" charset="0"/>
              </a:rPr>
              <a:t>300,000</a:t>
            </a:r>
            <a:endParaRPr lang="en-US" b="1">
              <a:latin typeface="Garamon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60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36" grpId="0" animBg="1"/>
    </p:bldLst>
  </p:timing>
</p:sld>
</file>

<file path=ppt/theme/theme1.xml><?xml version="1.0" encoding="utf-8"?>
<a:theme xmlns:a="http://schemas.openxmlformats.org/drawingml/2006/main" name="Watermark">
  <a:themeElements>
    <a:clrScheme name="Watermar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4C4D6"/>
      </a:accent6>
      <a:hlink>
        <a:srgbClr val="6767FF"/>
      </a:hlink>
      <a:folHlink>
        <a:srgbClr val="9933FF"/>
      </a:folHlink>
    </a:clrScheme>
    <a:fontScheme name="Watermar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Watermar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4C4D6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atermark 2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9D9A1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atermark 3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2"/>
        </a:accent5>
        <a:accent6>
          <a:srgbClr val="BDCBBA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atermark 4">
        <a:dk1>
          <a:srgbClr val="333300"/>
        </a:dk1>
        <a:lt1>
          <a:srgbClr val="FFFFCC"/>
        </a:lt1>
        <a:dk2>
          <a:srgbClr val="336600"/>
        </a:dk2>
        <a:lt2>
          <a:srgbClr val="FFFFCC"/>
        </a:lt2>
        <a:accent1>
          <a:srgbClr val="99CC00"/>
        </a:accent1>
        <a:accent2>
          <a:srgbClr val="669900"/>
        </a:accent2>
        <a:accent3>
          <a:srgbClr val="ADB8AA"/>
        </a:accent3>
        <a:accent4>
          <a:srgbClr val="DADAAE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5">
        <a:dk1>
          <a:srgbClr val="424458"/>
        </a:dk1>
        <a:lt1>
          <a:srgbClr val="FFFFFF"/>
        </a:lt1>
        <a:dk2>
          <a:srgbClr val="004A48"/>
        </a:dk2>
        <a:lt2>
          <a:srgbClr val="FFFFFF"/>
        </a:lt2>
        <a:accent1>
          <a:srgbClr val="83B200"/>
        </a:accent1>
        <a:accent2>
          <a:srgbClr val="006260"/>
        </a:accent2>
        <a:accent3>
          <a:srgbClr val="AAB1B1"/>
        </a:accent3>
        <a:accent4>
          <a:srgbClr val="DADADA"/>
        </a:accent4>
        <a:accent5>
          <a:srgbClr val="C1D5AA"/>
        </a:accent5>
        <a:accent6>
          <a:srgbClr val="005856"/>
        </a:accent6>
        <a:hlink>
          <a:srgbClr val="6666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6">
        <a:dk1>
          <a:srgbClr val="000000"/>
        </a:dk1>
        <a:lt1>
          <a:srgbClr val="FFFFFF"/>
        </a:lt1>
        <a:dk2>
          <a:srgbClr val="1C2046"/>
        </a:dk2>
        <a:lt2>
          <a:srgbClr val="FFFFFF"/>
        </a:lt2>
        <a:accent1>
          <a:srgbClr val="00CCFF"/>
        </a:accent1>
        <a:accent2>
          <a:srgbClr val="2D226E"/>
        </a:accent2>
        <a:accent3>
          <a:srgbClr val="ABABB0"/>
        </a:accent3>
        <a:accent4>
          <a:srgbClr val="DADADA"/>
        </a:accent4>
        <a:accent5>
          <a:srgbClr val="AAE2FF"/>
        </a:accent5>
        <a:accent6>
          <a:srgbClr val="281E63"/>
        </a:accent6>
        <a:hlink>
          <a:srgbClr val="666699"/>
        </a:hlink>
        <a:folHlink>
          <a:srgbClr val="99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7">
        <a:dk1>
          <a:srgbClr val="424458"/>
        </a:dk1>
        <a:lt1>
          <a:srgbClr val="FFFFFF"/>
        </a:lt1>
        <a:dk2>
          <a:srgbClr val="000066"/>
        </a:dk2>
        <a:lt2>
          <a:srgbClr val="FFFFFF"/>
        </a:lt2>
        <a:accent1>
          <a:srgbClr val="6666FF"/>
        </a:accent1>
        <a:accent2>
          <a:srgbClr val="333399"/>
        </a:accent2>
        <a:accent3>
          <a:srgbClr val="AAAAB8"/>
        </a:accent3>
        <a:accent4>
          <a:srgbClr val="DADADA"/>
        </a:accent4>
        <a:accent5>
          <a:srgbClr val="B8B8FF"/>
        </a:accent5>
        <a:accent6>
          <a:srgbClr val="2D2D8A"/>
        </a:accent6>
        <a:hlink>
          <a:srgbClr val="FF9900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8">
        <a:dk1>
          <a:srgbClr val="1C1C1C"/>
        </a:dk1>
        <a:lt1>
          <a:srgbClr val="FFFFCC"/>
        </a:lt1>
        <a:dk2>
          <a:srgbClr val="390B20"/>
        </a:dk2>
        <a:lt2>
          <a:srgbClr val="FFFFC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ADAAE"/>
        </a:accent4>
        <a:accent5>
          <a:srgbClr val="FFC7BB"/>
        </a:accent5>
        <a:accent6>
          <a:srgbClr val="4D1148"/>
        </a:accent6>
        <a:hlink>
          <a:srgbClr val="637D95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9">
        <a:dk1>
          <a:srgbClr val="4C0000"/>
        </a:dk1>
        <a:lt1>
          <a:srgbClr val="FFFFFF"/>
        </a:lt1>
        <a:dk2>
          <a:srgbClr val="722104"/>
        </a:dk2>
        <a:lt2>
          <a:srgbClr val="FFFFFF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ADADA"/>
        </a:accent4>
        <a:accent5>
          <a:srgbClr val="E2B8AA"/>
        </a:accent5>
        <a:accent6>
          <a:srgbClr val="7D2900"/>
        </a:accent6>
        <a:hlink>
          <a:srgbClr val="FFCC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Watermark</Template>
  <TotalTime>240</TotalTime>
  <Words>917</Words>
  <Application>Microsoft Office PowerPoint</Application>
  <PresentationFormat>On-screen Show (4:3)</PresentationFormat>
  <Paragraphs>341</Paragraphs>
  <Slides>16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Times New Roman</vt:lpstr>
      <vt:lpstr>Wingdings</vt:lpstr>
      <vt:lpstr>Garamond</vt:lpstr>
      <vt:lpstr>Watermark</vt:lpstr>
      <vt:lpstr>Linear Graphs</vt:lpstr>
      <vt:lpstr>Starter Activity</vt:lpstr>
      <vt:lpstr>Linear Graphs</vt:lpstr>
      <vt:lpstr>Linear Graphs</vt:lpstr>
      <vt:lpstr>Linear Graphs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Plenary</dc:title>
  <dc:creator>J. Mills-Dadson</dc:creator>
  <cp:lastModifiedBy>Andy</cp:lastModifiedBy>
  <cp:revision>11</cp:revision>
  <dcterms:created xsi:type="dcterms:W3CDTF">2007-04-20T20:24:34Z</dcterms:created>
  <dcterms:modified xsi:type="dcterms:W3CDTF">2009-09-16T11:53:31Z</dcterms:modified>
</cp:coreProperties>
</file>